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1122" r:id="rId3"/>
    <p:sldId id="1129" r:id="rId4"/>
    <p:sldId id="1121" r:id="rId5"/>
    <p:sldId id="1123" r:id="rId6"/>
    <p:sldId id="1155" r:id="rId7"/>
    <p:sldId id="1162" r:id="rId8"/>
    <p:sldId id="1156" r:id="rId9"/>
    <p:sldId id="1124" r:id="rId10"/>
    <p:sldId id="1158" r:id="rId11"/>
    <p:sldId id="1159" r:id="rId12"/>
    <p:sldId id="339" r:id="rId13"/>
    <p:sldId id="1161" r:id="rId14"/>
    <p:sldId id="1160" r:id="rId15"/>
    <p:sldId id="1157" r:id="rId16"/>
    <p:sldId id="1125" r:id="rId17"/>
    <p:sldId id="1126" r:id="rId18"/>
    <p:sldId id="1169" r:id="rId19"/>
    <p:sldId id="1170" r:id="rId20"/>
    <p:sldId id="1127" r:id="rId21"/>
    <p:sldId id="768" r:id="rId22"/>
    <p:sldId id="928" r:id="rId23"/>
    <p:sldId id="303" r:id="rId24"/>
    <p:sldId id="1292" r:id="rId25"/>
    <p:sldId id="1297" r:id="rId26"/>
    <p:sldId id="1296" r:id="rId27"/>
    <p:sldId id="1119" r:id="rId28"/>
    <p:sldId id="1131" r:id="rId29"/>
    <p:sldId id="1136" r:id="rId30"/>
    <p:sldId id="1133" r:id="rId31"/>
    <p:sldId id="1137" r:id="rId32"/>
    <p:sldId id="1298" r:id="rId33"/>
    <p:sldId id="1138" r:id="rId34"/>
    <p:sldId id="1139" r:id="rId35"/>
    <p:sldId id="1140" r:id="rId36"/>
    <p:sldId id="1141" r:id="rId37"/>
    <p:sldId id="1142" r:id="rId38"/>
    <p:sldId id="1143" r:id="rId39"/>
    <p:sldId id="1132" r:id="rId40"/>
    <p:sldId id="1145" r:id="rId41"/>
    <p:sldId id="1151" r:id="rId42"/>
    <p:sldId id="1152" r:id="rId43"/>
    <p:sldId id="1153" r:id="rId44"/>
    <p:sldId id="1154" r:id="rId45"/>
    <p:sldId id="1120" r:id="rId46"/>
    <p:sldId id="1299" r:id="rId47"/>
    <p:sldId id="1147" r:id="rId48"/>
    <p:sldId id="1148" r:id="rId49"/>
    <p:sldId id="1149" r:id="rId50"/>
    <p:sldId id="1150" r:id="rId51"/>
    <p:sldId id="1135" r:id="rId52"/>
    <p:sldId id="1163" r:id="rId53"/>
    <p:sldId id="1164" r:id="rId54"/>
    <p:sldId id="1165" r:id="rId55"/>
    <p:sldId id="116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D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77"/>
    <p:restoredTop sz="74626"/>
  </p:normalViewPr>
  <p:slideViewPr>
    <p:cSldViewPr snapToGrid="0">
      <p:cViewPr varScale="1">
        <p:scale>
          <a:sx n="56" d="100"/>
          <a:sy n="56" d="100"/>
        </p:scale>
        <p:origin x="184"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4DF56C-2EA8-6C42-B89E-344A845E2755}" type="datetimeFigureOut">
              <a:rPr lang="en-US" smtClean="0"/>
              <a:t>7/6/25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41E814-EE7C-AB4F-8FE9-E0030176582A}" type="slidenum">
              <a:rPr lang="en-US" smtClean="0"/>
              <a:t>‹#›</a:t>
            </a:fld>
            <a:endParaRPr lang="en-US"/>
          </a:p>
        </p:txBody>
      </p:sp>
    </p:spTree>
    <p:extLst>
      <p:ext uri="{BB962C8B-B14F-4D97-AF65-F5344CB8AC3E}">
        <p14:creationId xmlns:p14="http://schemas.microsoft.com/office/powerpoint/2010/main" val="3055931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twitter.com/bejcal/status/771010634074820608"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twitter.com/bejcal/status/771010634074820608"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nature.com/articles/nmeth.3869#method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witter.com/JMU"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witter.com/JMU"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1</a:t>
            </a:fld>
            <a:endParaRPr lang="en-US"/>
          </a:p>
        </p:txBody>
      </p:sp>
    </p:spTree>
    <p:extLst>
      <p:ext uri="{BB962C8B-B14F-4D97-AF65-F5344CB8AC3E}">
        <p14:creationId xmlns:p14="http://schemas.microsoft.com/office/powerpoint/2010/main" val="845615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dirty="0"/>
              <a:t>Add ASV vs OTU</a:t>
            </a:r>
            <a:r>
              <a:rPr lang="en-US" b="0" i="0" dirty="0">
                <a:solidFill>
                  <a:srgbClr val="374151"/>
                </a:solidFill>
                <a:effectLst/>
                <a:latin typeface="Helvetica" pitchFamily="2" charset="0"/>
              </a:rPr>
              <a:t>16S rRNA gene sequencing: Provides information on microbial community composition and diversity.</a:t>
            </a:r>
          </a:p>
          <a:p>
            <a:pPr algn="l">
              <a:buFont typeface="+mj-lt"/>
              <a:buAutoNum type="arabicPeriod"/>
            </a:pPr>
            <a:endParaRPr lang="en-US" b="0" i="0" dirty="0">
              <a:solidFill>
                <a:srgbClr val="374151"/>
              </a:solidFill>
              <a:effectLst/>
              <a:latin typeface="Helvetica" pitchFamily="2" charset="0"/>
            </a:endParaRPr>
          </a:p>
          <a:p>
            <a:pPr marL="0" indent="0" algn="l">
              <a:buNone/>
            </a:pPr>
            <a:r>
              <a:rPr lang="en-US" b="0" i="0" dirty="0">
                <a:solidFill>
                  <a:srgbClr val="374151"/>
                </a:solidFill>
                <a:effectLst/>
                <a:latin typeface="Helvetica" pitchFamily="2" charset="0"/>
              </a:rPr>
              <a:t>Metagenomic sequencing: Captures the genetic material of all microorganisms present, allowing for functional analysis.</a:t>
            </a:r>
          </a:p>
          <a:p>
            <a:pPr algn="l">
              <a:buFont typeface="+mj-lt"/>
              <a:buAutoNum type="arabicPeriod"/>
            </a:pPr>
            <a:endParaRPr lang="en-US" b="0" i="0" dirty="0">
              <a:solidFill>
                <a:srgbClr val="374151"/>
              </a:solidFill>
              <a:effectLst/>
              <a:latin typeface="Helvetica" pitchFamily="2" charset="0"/>
            </a:endParaRPr>
          </a:p>
          <a:p>
            <a:pPr marL="0" indent="0" algn="l">
              <a:buNone/>
            </a:pPr>
            <a:r>
              <a:rPr lang="en-US" b="0" i="0" dirty="0" err="1">
                <a:solidFill>
                  <a:srgbClr val="374151"/>
                </a:solidFill>
                <a:effectLst/>
                <a:latin typeface="Helvetica" pitchFamily="2" charset="0"/>
              </a:rPr>
              <a:t>Metatranscriptomic</a:t>
            </a:r>
            <a:r>
              <a:rPr lang="en-US" b="0" i="0" dirty="0">
                <a:solidFill>
                  <a:srgbClr val="374151"/>
                </a:solidFill>
                <a:effectLst/>
                <a:latin typeface="Helvetica" pitchFamily="2" charset="0"/>
              </a:rPr>
              <a:t> and metaproteomic data: Reveal gene expression and protein profiles, respectively.</a:t>
            </a:r>
          </a:p>
          <a:p>
            <a:pPr marL="0" indent="0" algn="l">
              <a:buNone/>
            </a:pPr>
            <a:endParaRPr lang="en-US" dirty="0">
              <a:solidFill>
                <a:srgbClr val="374151"/>
              </a:solidFill>
              <a:latin typeface="Helvetica" pitchFamily="2" charset="0"/>
            </a:endParaRPr>
          </a:p>
          <a:p>
            <a:pPr marL="0" indent="0" algn="l">
              <a:buNone/>
            </a:pPr>
            <a:r>
              <a:rPr lang="en-US" b="0" i="0" dirty="0">
                <a:solidFill>
                  <a:srgbClr val="374151"/>
                </a:solidFill>
                <a:effectLst/>
                <a:latin typeface="Helvetica" pitchFamily="2" charset="0"/>
              </a:rPr>
              <a:t>Host response: </a:t>
            </a:r>
            <a:r>
              <a:rPr lang="en-US" dirty="0">
                <a:solidFill>
                  <a:srgbClr val="374151"/>
                </a:solidFill>
                <a:latin typeface="Helvetica" pitchFamily="2" charset="0"/>
              </a:rPr>
              <a:t>transcriptomic (qPCR, </a:t>
            </a:r>
            <a:r>
              <a:rPr lang="en-US" dirty="0" err="1">
                <a:solidFill>
                  <a:srgbClr val="374151"/>
                </a:solidFill>
                <a:latin typeface="Helvetica" pitchFamily="2" charset="0"/>
              </a:rPr>
              <a:t>RNAseq</a:t>
            </a:r>
            <a:r>
              <a:rPr lang="en-US" dirty="0">
                <a:solidFill>
                  <a:srgbClr val="374151"/>
                </a:solidFill>
                <a:latin typeface="Helvetica" pitchFamily="2" charset="0"/>
              </a:rPr>
              <a:t>) and proteomics (</a:t>
            </a:r>
            <a:r>
              <a:rPr lang="en-US" b="0" i="0" dirty="0">
                <a:solidFill>
                  <a:srgbClr val="374151"/>
                </a:solidFill>
                <a:effectLst/>
                <a:latin typeface="Helvetica" pitchFamily="2" charset="0"/>
              </a:rPr>
              <a:t>ELISAs and Luminex)</a:t>
            </a:r>
          </a:p>
          <a:p>
            <a:endParaRPr lang="en-US" dirty="0"/>
          </a:p>
          <a:p>
            <a:r>
              <a:rPr lang="en-US" dirty="0"/>
              <a:t>https://</a:t>
            </a:r>
            <a:r>
              <a:rPr lang="en-US" dirty="0" err="1"/>
              <a:t>www.sciencedirect.com</a:t>
            </a:r>
            <a:r>
              <a:rPr lang="en-US" dirty="0"/>
              <a:t>/science/article/</a:t>
            </a:r>
            <a:r>
              <a:rPr lang="en-US" dirty="0" err="1"/>
              <a:t>pii</a:t>
            </a:r>
            <a:r>
              <a:rPr lang="en-US" dirty="0"/>
              <a:t>/S0958166913007040?via%3Dihub</a:t>
            </a:r>
          </a:p>
        </p:txBody>
      </p:sp>
      <p:sp>
        <p:nvSpPr>
          <p:cNvPr id="4" name="Slide Number Placeholder 3"/>
          <p:cNvSpPr>
            <a:spLocks noGrp="1"/>
          </p:cNvSpPr>
          <p:nvPr>
            <p:ph type="sldNum" sz="quarter" idx="5"/>
          </p:nvPr>
        </p:nvSpPr>
        <p:spPr/>
        <p:txBody>
          <a:bodyPr/>
          <a:lstStyle/>
          <a:p>
            <a:fld id="{E441E814-EE7C-AB4F-8FE9-E0030176582A}" type="slidenum">
              <a:rPr lang="en-US" smtClean="0"/>
              <a:t>15</a:t>
            </a:fld>
            <a:endParaRPr lang="en-US"/>
          </a:p>
        </p:txBody>
      </p:sp>
    </p:spTree>
    <p:extLst>
      <p:ext uri="{BB962C8B-B14F-4D97-AF65-F5344CB8AC3E}">
        <p14:creationId xmlns:p14="http://schemas.microsoft.com/office/powerpoint/2010/main" val="2960912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all samples together in one batch, one making sure to account for sequencing batch in your analysis (make sure they don’t cluster) </a:t>
            </a:r>
          </a:p>
          <a:p>
            <a:endParaRPr lang="en-US" dirty="0"/>
          </a:p>
          <a:p>
            <a:r>
              <a:rPr lang="en-US" dirty="0"/>
              <a:t>https://</a:t>
            </a:r>
            <a:r>
              <a:rPr lang="en-US" dirty="0" err="1"/>
              <a:t>www.sciencedirect.com</a:t>
            </a:r>
            <a:r>
              <a:rPr lang="en-US" dirty="0"/>
              <a:t>/science/article/</a:t>
            </a:r>
            <a:r>
              <a:rPr lang="en-US" dirty="0" err="1"/>
              <a:t>pii</a:t>
            </a:r>
            <a:r>
              <a:rPr lang="en-US" dirty="0"/>
              <a:t>/S0092867414008642?via%3Dihub</a:t>
            </a:r>
          </a:p>
          <a:p>
            <a:endParaRPr lang="en-US" dirty="0"/>
          </a:p>
          <a:p>
            <a:pPr marL="228600" indent="-228600">
              <a:buAutoNum type="arabicParenR"/>
            </a:pPr>
            <a:r>
              <a:rPr lang="en-US" dirty="0"/>
              <a:t>Is this an observational study vs a study trying to determine cause? </a:t>
            </a:r>
          </a:p>
          <a:p>
            <a:pPr marL="228600" indent="-228600">
              <a:buAutoNum type="arabicParenR"/>
            </a:pPr>
            <a:endParaRPr lang="en-US" dirty="0"/>
          </a:p>
          <a:p>
            <a:pPr marL="228600" indent="-228600">
              <a:buAutoNum type="arabicParenR"/>
            </a:pPr>
            <a:r>
              <a:rPr lang="en-US" dirty="0"/>
              <a:t>Are you interested in single or multiple time points? Cross sectional sampling are collected from individuals at a single time point. Longitudinal sampling involved repeated sampling of the same individual over a period of time. Case control sampling aims to compare individuals with a specific condition or disease to </a:t>
            </a:r>
            <a:r>
              <a:rPr lang="en-US" dirty="0" err="1"/>
              <a:t>inviduals</a:t>
            </a:r>
            <a:r>
              <a:rPr lang="en-US" dirty="0"/>
              <a:t> without the condition or disease.</a:t>
            </a:r>
          </a:p>
          <a:p>
            <a:pPr marL="228600" indent="-228600">
              <a:buAutoNum type="arabicParenR"/>
            </a:pPr>
            <a:endParaRPr lang="en-US" dirty="0"/>
          </a:p>
          <a:p>
            <a:pPr marL="228600" indent="-228600">
              <a:buAutoNum type="arabicParenR"/>
            </a:pPr>
            <a:r>
              <a:rPr lang="en-US" dirty="0"/>
              <a:t>Run a power analysis on pilot or previously published data to determine how many samples you need.</a:t>
            </a:r>
          </a:p>
          <a:p>
            <a:pPr marL="228600" indent="-228600">
              <a:buAutoNum type="arabicParenR"/>
            </a:pPr>
            <a:endParaRPr lang="en-US" dirty="0"/>
          </a:p>
          <a:p>
            <a:pPr marL="228600" indent="-228600">
              <a:buAutoNum type="arabicParenR"/>
            </a:pPr>
            <a:r>
              <a:rPr lang="en-US" dirty="0"/>
              <a:t>If collecting human samples, have the parties collecting the samples randomize them before handing them over to the researchers. Confirm that the samples are homogenous in their comprehensive metadata to be avoid confounding factors (</a:t>
            </a:r>
            <a:r>
              <a:rPr lang="en-US" dirty="0" err="1"/>
              <a:t>ie</a:t>
            </a:r>
            <a:r>
              <a:rPr lang="en-US" dirty="0"/>
              <a:t> all of your control group came from one hospital and your treatment </a:t>
            </a:r>
            <a:r>
              <a:rPr lang="en-US" dirty="0" err="1"/>
              <a:t>goup</a:t>
            </a:r>
            <a:r>
              <a:rPr lang="en-US" dirty="0"/>
              <a:t> came from another hospital - you can’t account for the hospital being a confounding factor).</a:t>
            </a:r>
          </a:p>
          <a:p>
            <a:pPr marL="228600" indent="-228600">
              <a:buAutoNum type="arabicParenR"/>
            </a:pPr>
            <a:endParaRPr lang="en-US" dirty="0"/>
          </a:p>
          <a:p>
            <a:pPr marL="228600" indent="-228600">
              <a:buAutoNum type="arabicParenR"/>
            </a:pPr>
            <a:r>
              <a:rPr lang="en-US" dirty="0"/>
              <a:t>Collection, storage, DNA extraction protocol can all affect microbiome samples so making sure that all of the samples in an experiment are being treated the same prior to starting the experiment. Also, include necessary microbiome controls. While studies have shown that storing stool samples in a -80’C vs 20 did not have significant affects on the sample’s microbial diversity, the number of freeze thaw cycles does affect the composition of the community</a:t>
            </a:r>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16</a:t>
            </a:fld>
            <a:endParaRPr lang="en-US"/>
          </a:p>
        </p:txBody>
      </p:sp>
    </p:spTree>
    <p:extLst>
      <p:ext uri="{BB962C8B-B14F-4D97-AF65-F5344CB8AC3E}">
        <p14:creationId xmlns:p14="http://schemas.microsoft.com/office/powerpoint/2010/main" val="2239116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Intervention should also add baseline controls.</a:t>
            </a:r>
          </a:p>
          <a:p>
            <a:r>
              <a:rPr lang="en-US" dirty="0"/>
              <a:t>Repeated collections over time.</a:t>
            </a:r>
          </a:p>
        </p:txBody>
      </p:sp>
      <p:sp>
        <p:nvSpPr>
          <p:cNvPr id="4" name="Slide Number Placeholder 3"/>
          <p:cNvSpPr>
            <a:spLocks noGrp="1"/>
          </p:cNvSpPr>
          <p:nvPr>
            <p:ph type="sldNum" sz="quarter" idx="5"/>
          </p:nvPr>
        </p:nvSpPr>
        <p:spPr/>
        <p:txBody>
          <a:bodyPr/>
          <a:lstStyle/>
          <a:p>
            <a:fld id="{E441E814-EE7C-AB4F-8FE9-E0030176582A}" type="slidenum">
              <a:rPr lang="en-US" smtClean="0"/>
              <a:t>17</a:t>
            </a:fld>
            <a:endParaRPr lang="en-US"/>
          </a:p>
        </p:txBody>
      </p:sp>
    </p:spTree>
    <p:extLst>
      <p:ext uri="{BB962C8B-B14F-4D97-AF65-F5344CB8AC3E}">
        <p14:creationId xmlns:p14="http://schemas.microsoft.com/office/powerpoint/2010/main" val="912723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20</a:t>
            </a:fld>
            <a:endParaRPr lang="en-US"/>
          </a:p>
        </p:txBody>
      </p:sp>
    </p:spTree>
    <p:extLst>
      <p:ext uri="{BB962C8B-B14F-4D97-AF65-F5344CB8AC3E}">
        <p14:creationId xmlns:p14="http://schemas.microsoft.com/office/powerpoint/2010/main" val="393911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id="{E1A799CC-1806-EE4C-88CC-2372871E2999}"/>
              </a:ext>
            </a:extLst>
          </p:cNvPr>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Text Box 2">
            <a:extLst>
              <a:ext uri="{FF2B5EF4-FFF2-40B4-BE49-F238E27FC236}">
                <a16:creationId xmlns:a16="http://schemas.microsoft.com/office/drawing/2014/main" id="{F2DB17C2-9FD5-D14E-ADFC-E72E87A0466C}"/>
              </a:ext>
            </a:extLst>
          </p:cNvPr>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marR="0" lvl="0" indent="-85725" algn="l" defTabSz="914400" rtl="0" eaLnBrk="1" fontAlgn="auto" latinLnBrk="0" hangingPunct="1">
              <a:lnSpc>
                <a:spcPct val="93000"/>
              </a:lnSpc>
              <a:spcBef>
                <a:spcPct val="0"/>
              </a:spcBef>
              <a:spcAft>
                <a:spcPts val="0"/>
              </a:spcAft>
              <a:buClrTx/>
              <a:buSzPct val="45000"/>
              <a:buFont typeface="Wingdings" pitchFamily="2" charset="2"/>
              <a:buNone/>
              <a:tabLst>
                <a:tab pos="723900" algn="l"/>
                <a:tab pos="1447800" algn="l"/>
                <a:tab pos="2171700" algn="l"/>
                <a:tab pos="2895600" algn="l"/>
                <a:tab pos="3619500" algn="l"/>
                <a:tab pos="4343400" algn="l"/>
                <a:tab pos="5067300" algn="l"/>
              </a:tabLst>
              <a:defRPr/>
            </a:pPr>
            <a:r>
              <a:rPr lang="en-US" sz="1200" kern="1200" dirty="0">
                <a:solidFill>
                  <a:schemeClr val="tx1"/>
                </a:solidFill>
                <a:effectLst/>
                <a:latin typeface="+mn-lt"/>
                <a:ea typeface="+mn-ea"/>
                <a:cs typeface="+mn-cs"/>
              </a:rPr>
              <a:t>The same trend exists in our local cohort of children with CF. this work was done by a previous graduate student from the O’Toole lab. When comparing the gut microbiota across the first year of life between CF and </a:t>
            </a:r>
            <a:r>
              <a:rPr lang="en-US" sz="1200" kern="1200" dirty="0" err="1">
                <a:solidFill>
                  <a:schemeClr val="tx1"/>
                </a:solidFill>
                <a:effectLst/>
                <a:latin typeface="+mn-lt"/>
                <a:ea typeface="+mn-ea"/>
                <a:cs typeface="+mn-cs"/>
              </a:rPr>
              <a:t>nonCF</a:t>
            </a:r>
            <a:r>
              <a:rPr lang="en-US" sz="1200" kern="1200" dirty="0">
                <a:solidFill>
                  <a:schemeClr val="tx1"/>
                </a:solidFill>
                <a:effectLst/>
                <a:latin typeface="+mn-lt"/>
                <a:ea typeface="+mn-ea"/>
                <a:cs typeface="+mn-cs"/>
              </a:rPr>
              <a:t> infants, she found that….</a:t>
            </a:r>
          </a:p>
        </p:txBody>
      </p:sp>
    </p:spTree>
    <p:extLst>
      <p:ext uri="{BB962C8B-B14F-4D97-AF65-F5344CB8AC3E}">
        <p14:creationId xmlns:p14="http://schemas.microsoft.com/office/powerpoint/2010/main" val="2911164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id="{E1A799CC-1806-EE4C-88CC-2372871E2999}"/>
              </a:ext>
            </a:extLst>
          </p:cNvPr>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Text Box 2">
            <a:extLst>
              <a:ext uri="{FF2B5EF4-FFF2-40B4-BE49-F238E27FC236}">
                <a16:creationId xmlns:a16="http://schemas.microsoft.com/office/drawing/2014/main" id="{F2DB17C2-9FD5-D14E-ADFC-E72E87A0466C}"/>
              </a:ext>
            </a:extLst>
          </p:cNvPr>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marR="0" lvl="0" indent="-85725" algn="l" defTabSz="914400" rtl="0" eaLnBrk="1" fontAlgn="auto" latinLnBrk="0" hangingPunct="1">
              <a:lnSpc>
                <a:spcPct val="93000"/>
              </a:lnSpc>
              <a:spcBef>
                <a:spcPct val="0"/>
              </a:spcBef>
              <a:spcAft>
                <a:spcPts val="0"/>
              </a:spcAft>
              <a:buClrTx/>
              <a:buSzPct val="45000"/>
              <a:buFont typeface="Wingdings" pitchFamily="2" charset="2"/>
              <a:buNone/>
              <a:tabLst>
                <a:tab pos="723900" algn="l"/>
                <a:tab pos="1447800" algn="l"/>
                <a:tab pos="2171700" algn="l"/>
                <a:tab pos="2895600" algn="l"/>
                <a:tab pos="3619500" algn="l"/>
                <a:tab pos="4343400" algn="l"/>
                <a:tab pos="5067300" algn="l"/>
              </a:tabLst>
              <a:defRPr/>
            </a:pPr>
            <a:r>
              <a:rPr lang="en-US" sz="1200" kern="1200" dirty="0">
                <a:solidFill>
                  <a:schemeClr val="tx1"/>
                </a:solidFill>
                <a:effectLst/>
                <a:latin typeface="+mn-lt"/>
                <a:ea typeface="+mn-ea"/>
                <a:cs typeface="+mn-cs"/>
              </a:rPr>
              <a:t>Bacteroides was significantly less abundant in the CF cohort, evident by the red dot to the right. </a:t>
            </a:r>
          </a:p>
          <a:p>
            <a:pPr marL="85725" marR="0" lvl="0" indent="-85725" algn="l" defTabSz="914400" rtl="0" eaLnBrk="1" fontAlgn="auto" latinLnBrk="0" hangingPunct="1">
              <a:lnSpc>
                <a:spcPct val="93000"/>
              </a:lnSpc>
              <a:spcBef>
                <a:spcPct val="0"/>
              </a:spcBef>
              <a:spcAft>
                <a:spcPts val="0"/>
              </a:spcAft>
              <a:buClrTx/>
              <a:buSzPct val="45000"/>
              <a:buFont typeface="Wingdings" pitchFamily="2" charset="2"/>
              <a:buNone/>
              <a:tabLst>
                <a:tab pos="723900" algn="l"/>
                <a:tab pos="1447800" algn="l"/>
                <a:tab pos="2171700" algn="l"/>
                <a:tab pos="2895600" algn="l"/>
                <a:tab pos="3619500" algn="l"/>
                <a:tab pos="4343400" algn="l"/>
                <a:tab pos="5067300" algn="l"/>
              </a:tabLst>
              <a:defRPr/>
            </a:pPr>
            <a:endParaRPr lang="en-US" sz="1200" kern="1200" dirty="0">
              <a:solidFill>
                <a:schemeClr val="tx1"/>
              </a:solidFill>
              <a:effectLst/>
              <a:latin typeface="+mn-lt"/>
              <a:ea typeface="+mn-ea"/>
              <a:cs typeface="+mn-cs"/>
            </a:endParaRPr>
          </a:p>
          <a:p>
            <a:pPr marL="85725" marR="0" lvl="0" indent="-85725" algn="l" defTabSz="914400" rtl="0" eaLnBrk="1" fontAlgn="auto" latinLnBrk="0" hangingPunct="1">
              <a:lnSpc>
                <a:spcPct val="93000"/>
              </a:lnSpc>
              <a:spcBef>
                <a:spcPct val="0"/>
              </a:spcBef>
              <a:spcAft>
                <a:spcPts val="0"/>
              </a:spcAft>
              <a:buClrTx/>
              <a:buSzPct val="45000"/>
              <a:buFont typeface="Wingdings" pitchFamily="2" charset="2"/>
              <a:buNone/>
              <a:tabLst>
                <a:tab pos="723900" algn="l"/>
                <a:tab pos="1447800" algn="l"/>
                <a:tab pos="2171700" algn="l"/>
                <a:tab pos="2895600" algn="l"/>
                <a:tab pos="3619500" algn="l"/>
                <a:tab pos="4343400" algn="l"/>
                <a:tab pos="5067300" algn="l"/>
              </a:tabLst>
              <a:defRPr/>
            </a:pP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87780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better understand the differences in intestinal microbiota, our collaborators performed metagenomic shotgun sequencing on fecal samples from a prospective cohort of 40 infants with CF and compared those samples taxonomy to that of published </a:t>
            </a:r>
            <a:r>
              <a:rPr lang="en-US" dirty="0" err="1"/>
              <a:t>nonCF</a:t>
            </a:r>
            <a:r>
              <a:rPr lang="en-US" dirty="0"/>
              <a:t> datasets from the DIABIMMUNE and TEDDY studies. </a:t>
            </a:r>
          </a:p>
          <a:p>
            <a:endParaRPr lang="en-US" dirty="0"/>
          </a:p>
          <a:p>
            <a:r>
              <a:rPr lang="en-US" dirty="0"/>
              <a:t>These plots depict relative abundance of phyla in the stool of children from three separate cohorts. Each phylum is represented by a different color.</a:t>
            </a:r>
          </a:p>
          <a:p>
            <a:endParaRPr lang="en-US" dirty="0"/>
          </a:p>
          <a:p>
            <a:r>
              <a:rPr lang="en-US" dirty="0"/>
              <a:t>As seen in previous 16s datasets, the phylum Bacteroidetes (depicted by the dark orange) is notably less abundance in the CF cohort. </a:t>
            </a:r>
          </a:p>
          <a:p>
            <a:endParaRPr lang="en-US" dirty="0"/>
          </a:p>
          <a:p>
            <a:r>
              <a:rPr lang="en-US" dirty="0"/>
              <a:t>emphasize the decreased red orange/rusty red</a:t>
            </a:r>
          </a:p>
          <a:p>
            <a:endParaRPr lang="en-US" dirty="0"/>
          </a:p>
          <a:p>
            <a:r>
              <a:rPr lang="en-US" dirty="0"/>
              <a:t>say that we submitted the samples and that got help analyzing with ross lab</a:t>
            </a:r>
          </a:p>
          <a:p>
            <a:endParaRPr lang="en-US" dirty="0"/>
          </a:p>
          <a:p>
            <a:r>
              <a:rPr lang="en-US" dirty="0"/>
              <a:t>Show Kathy’s paper, then introduce this one, mention Luke Hoffman showed a similar thing</a:t>
            </a:r>
          </a:p>
        </p:txBody>
      </p:sp>
      <p:sp>
        <p:nvSpPr>
          <p:cNvPr id="4" name="Slide Number Placeholder 3"/>
          <p:cNvSpPr>
            <a:spLocks noGrp="1"/>
          </p:cNvSpPr>
          <p:nvPr>
            <p:ph type="sldNum" sz="quarter" idx="5"/>
          </p:nvPr>
        </p:nvSpPr>
        <p:spPr/>
        <p:txBody>
          <a:bodyPr/>
          <a:lstStyle/>
          <a:p>
            <a:fld id="{5C64BABD-7FEE-F143-B999-A7B71F1BEA3B}" type="slidenum">
              <a:rPr lang="en-US" smtClean="0"/>
              <a:t>23</a:t>
            </a:fld>
            <a:endParaRPr lang="en-US"/>
          </a:p>
        </p:txBody>
      </p:sp>
    </p:spTree>
    <p:extLst>
      <p:ext uri="{BB962C8B-B14F-4D97-AF65-F5344CB8AC3E}">
        <p14:creationId xmlns:p14="http://schemas.microsoft.com/office/powerpoint/2010/main" val="4158974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08598-6461-5018-27D2-B31DC7C6D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595631-C341-8D8C-7177-16C8B56C4D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B8F5DF-D312-1411-488F-5FFF82B766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1C7924-F450-D961-CB76-D15737A30130}"/>
              </a:ext>
            </a:extLst>
          </p:cNvPr>
          <p:cNvSpPr>
            <a:spLocks noGrp="1"/>
          </p:cNvSpPr>
          <p:nvPr>
            <p:ph type="sldNum" sz="quarter" idx="5"/>
          </p:nvPr>
        </p:nvSpPr>
        <p:spPr/>
        <p:txBody>
          <a:bodyPr/>
          <a:lstStyle/>
          <a:p>
            <a:fld id="{5C64BABD-7FEE-F143-B999-A7B71F1BEA3B}" type="slidenum">
              <a:rPr lang="en-US" smtClean="0"/>
              <a:t>24</a:t>
            </a:fld>
            <a:endParaRPr lang="en-US"/>
          </a:p>
        </p:txBody>
      </p:sp>
    </p:spTree>
    <p:extLst>
      <p:ext uri="{BB962C8B-B14F-4D97-AF65-F5344CB8AC3E}">
        <p14:creationId xmlns:p14="http://schemas.microsoft.com/office/powerpoint/2010/main" val="140979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08598-6461-5018-27D2-B31DC7C6D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595631-C341-8D8C-7177-16C8B56C4D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B8F5DF-D312-1411-488F-5FFF82B766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1C7924-F450-D961-CB76-D15737A30130}"/>
              </a:ext>
            </a:extLst>
          </p:cNvPr>
          <p:cNvSpPr>
            <a:spLocks noGrp="1"/>
          </p:cNvSpPr>
          <p:nvPr>
            <p:ph type="sldNum" sz="quarter" idx="5"/>
          </p:nvPr>
        </p:nvSpPr>
        <p:spPr/>
        <p:txBody>
          <a:bodyPr/>
          <a:lstStyle/>
          <a:p>
            <a:fld id="{5C64BABD-7FEE-F143-B999-A7B71F1BEA3B}" type="slidenum">
              <a:rPr lang="en-US" smtClean="0"/>
              <a:t>25</a:t>
            </a:fld>
            <a:endParaRPr lang="en-US"/>
          </a:p>
        </p:txBody>
      </p:sp>
    </p:spTree>
    <p:extLst>
      <p:ext uri="{BB962C8B-B14F-4D97-AF65-F5344CB8AC3E}">
        <p14:creationId xmlns:p14="http://schemas.microsoft.com/office/powerpoint/2010/main" val="535549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first going to run this with a subset of samples, and then cooking show style, I have the complete files ready for you.</a:t>
            </a:r>
          </a:p>
        </p:txBody>
      </p:sp>
      <p:sp>
        <p:nvSpPr>
          <p:cNvPr id="4" name="Slide Number Placeholder 3"/>
          <p:cNvSpPr>
            <a:spLocks noGrp="1"/>
          </p:cNvSpPr>
          <p:nvPr>
            <p:ph type="sldNum" sz="quarter" idx="5"/>
          </p:nvPr>
        </p:nvSpPr>
        <p:spPr/>
        <p:txBody>
          <a:bodyPr/>
          <a:lstStyle/>
          <a:p>
            <a:fld id="{E441E814-EE7C-AB4F-8FE9-E0030176582A}" type="slidenum">
              <a:rPr lang="en-US" smtClean="0"/>
              <a:t>28</a:t>
            </a:fld>
            <a:endParaRPr lang="en-US"/>
          </a:p>
        </p:txBody>
      </p:sp>
    </p:spTree>
    <p:extLst>
      <p:ext uri="{BB962C8B-B14F-4D97-AF65-F5344CB8AC3E}">
        <p14:creationId xmlns:p14="http://schemas.microsoft.com/office/powerpoint/2010/main" val="3426954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2</a:t>
            </a:fld>
            <a:endParaRPr lang="en-US"/>
          </a:p>
        </p:txBody>
      </p:sp>
    </p:spTree>
    <p:extLst>
      <p:ext uri="{BB962C8B-B14F-4D97-AF65-F5344CB8AC3E}">
        <p14:creationId xmlns:p14="http://schemas.microsoft.com/office/powerpoint/2010/main" val="579914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received reads that did not have adapters and primers removed, then there are tools like </a:t>
            </a:r>
            <a:r>
              <a:rPr lang="en-US" dirty="0" err="1"/>
              <a:t>cutadapt</a:t>
            </a:r>
            <a:r>
              <a:rPr lang="en-US" dirty="0"/>
              <a:t>, that remove them.</a:t>
            </a:r>
          </a:p>
        </p:txBody>
      </p:sp>
      <p:sp>
        <p:nvSpPr>
          <p:cNvPr id="4" name="Slide Number Placeholder 3"/>
          <p:cNvSpPr>
            <a:spLocks noGrp="1"/>
          </p:cNvSpPr>
          <p:nvPr>
            <p:ph type="sldNum" sz="quarter" idx="5"/>
          </p:nvPr>
        </p:nvSpPr>
        <p:spPr/>
        <p:txBody>
          <a:bodyPr/>
          <a:lstStyle/>
          <a:p>
            <a:fld id="{E441E814-EE7C-AB4F-8FE9-E0030176582A}" type="slidenum">
              <a:rPr lang="en-US" smtClean="0"/>
              <a:t>29</a:t>
            </a:fld>
            <a:endParaRPr lang="en-US"/>
          </a:p>
        </p:txBody>
      </p:sp>
    </p:spTree>
    <p:extLst>
      <p:ext uri="{BB962C8B-B14F-4D97-AF65-F5344CB8AC3E}">
        <p14:creationId xmlns:p14="http://schemas.microsoft.com/office/powerpoint/2010/main" val="4197599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30</a:t>
            </a:fld>
            <a:endParaRPr lang="en-US"/>
          </a:p>
        </p:txBody>
      </p:sp>
    </p:spTree>
    <p:extLst>
      <p:ext uri="{BB962C8B-B14F-4D97-AF65-F5344CB8AC3E}">
        <p14:creationId xmlns:p14="http://schemas.microsoft.com/office/powerpoint/2010/main" val="539980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C3E50"/>
                </a:solidFill>
                <a:effectLst/>
                <a:latin typeface="Lato" panose="020F0502020204030204" pitchFamily="34" charset="0"/>
              </a:rPr>
              <a:t>In gray-scale is a heat map of the frequency of each quality score at each base position. The mean quality score at each position is shown by the green line, and the quartiles of the quality score distribution by the orange lines. The red line shows the scaled proportion of reads that extend to at least that position (this is more useful for other sequencing technologies, as Illumina reads are typically all the same length, hence the flat red line).</a:t>
            </a:r>
          </a:p>
          <a:p>
            <a:endParaRPr lang="en-US" b="0" i="0" dirty="0">
              <a:solidFill>
                <a:srgbClr val="2C3E50"/>
              </a:solidFill>
              <a:effectLst/>
              <a:latin typeface="Lato" panose="020F0502020204030204" pitchFamily="34" charset="0"/>
            </a:endParaRPr>
          </a:p>
          <a:p>
            <a:r>
              <a:rPr lang="en-US" b="0" i="0" dirty="0">
                <a:solidFill>
                  <a:srgbClr val="2C3E50"/>
                </a:solidFill>
                <a:effectLst/>
                <a:latin typeface="Lato" panose="020F0502020204030203" pitchFamily="34" charset="0"/>
              </a:rPr>
              <a:t>The reverse reads are of significantly worse quality, especially at the end, which is common in Illumina sequencing. This isn’t too worrisome, as DADA2 incorporates quality information into its error model which makes the algorithm </a:t>
            </a:r>
            <a:r>
              <a:rPr lang="en-US" b="0" i="0" u="none" strike="noStrike" dirty="0">
                <a:solidFill>
                  <a:srgbClr val="18BC9C"/>
                </a:solidFill>
                <a:effectLst/>
                <a:latin typeface="Lato" panose="020F0502020204030203" pitchFamily="34" charset="0"/>
                <a:hlinkClick r:id="rId3"/>
              </a:rPr>
              <a:t>robust to lower quality sequence</a:t>
            </a:r>
            <a:r>
              <a:rPr lang="en-US" b="0" i="0" dirty="0">
                <a:solidFill>
                  <a:srgbClr val="2C3E50"/>
                </a:solidFill>
                <a:effectLst/>
                <a:latin typeface="Lato" panose="020F0502020204030203" pitchFamily="34" charset="0"/>
              </a:rPr>
              <a:t>, but trimming as the average qualities crash will improve the algorithm’s sensitivity to rare sequence variants. Based on these profiles, we will truncate the reverse reads at position 160 where the quality distribution crashes.</a:t>
            </a:r>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31</a:t>
            </a:fld>
            <a:endParaRPr lang="en-US"/>
          </a:p>
        </p:txBody>
      </p:sp>
    </p:spTree>
    <p:extLst>
      <p:ext uri="{BB962C8B-B14F-4D97-AF65-F5344CB8AC3E}">
        <p14:creationId xmlns:p14="http://schemas.microsoft.com/office/powerpoint/2010/main" val="8727177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C3E50"/>
                </a:solidFill>
                <a:effectLst/>
                <a:latin typeface="Lato" panose="020F0502020204030204" pitchFamily="34" charset="0"/>
              </a:rPr>
              <a:t>In gray-scale is a heat map of the frequency of each quality score at each base position. The mean quality score at each position is shown by the green line, and the quartiles of the quality score distribution by the orange lines. The red line shows the scaled proportion of reads that extend to at least that position (this is more useful for other sequencing technologies, as Illumina reads are typically all the same length, hence the flat red line).</a:t>
            </a:r>
          </a:p>
          <a:p>
            <a:endParaRPr lang="en-US" b="0" i="0" dirty="0">
              <a:solidFill>
                <a:srgbClr val="2C3E50"/>
              </a:solidFill>
              <a:effectLst/>
              <a:latin typeface="Lato" panose="020F0502020204030204" pitchFamily="34" charset="0"/>
            </a:endParaRPr>
          </a:p>
          <a:p>
            <a:r>
              <a:rPr lang="en-US" b="0" i="0" dirty="0">
                <a:solidFill>
                  <a:srgbClr val="2C3E50"/>
                </a:solidFill>
                <a:effectLst/>
                <a:latin typeface="Lato" panose="020F0502020204030203" pitchFamily="34" charset="0"/>
              </a:rPr>
              <a:t>The reverse reads are of significantly worse quality, especially at the end, which is common in Illumina sequencing. This isn’t too worrisome, as DADA2 incorporates quality information into its error model which makes the algorithm </a:t>
            </a:r>
            <a:r>
              <a:rPr lang="en-US" b="0" i="0" u="none" strike="noStrike" dirty="0">
                <a:solidFill>
                  <a:srgbClr val="18BC9C"/>
                </a:solidFill>
                <a:effectLst/>
                <a:latin typeface="Lato" panose="020F0502020204030203" pitchFamily="34" charset="0"/>
                <a:hlinkClick r:id="rId3"/>
              </a:rPr>
              <a:t>robust to lower quality sequence</a:t>
            </a:r>
            <a:r>
              <a:rPr lang="en-US" b="0" i="0" dirty="0">
                <a:solidFill>
                  <a:srgbClr val="2C3E50"/>
                </a:solidFill>
                <a:effectLst/>
                <a:latin typeface="Lato" panose="020F0502020204030203" pitchFamily="34" charset="0"/>
              </a:rPr>
              <a:t>, but trimming as the average qualities crash will improve the algorithm’s sensitivity to rare sequence variants. Based on these profiles, we will truncate the reverse reads at position 160 where the quality distribution crashes.</a:t>
            </a:r>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32</a:t>
            </a:fld>
            <a:endParaRPr lang="en-US"/>
          </a:p>
        </p:txBody>
      </p:sp>
    </p:spTree>
    <p:extLst>
      <p:ext uri="{BB962C8B-B14F-4D97-AF65-F5344CB8AC3E}">
        <p14:creationId xmlns:p14="http://schemas.microsoft.com/office/powerpoint/2010/main" val="476074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Understanding the Plot:</a:t>
            </a:r>
          </a:p>
          <a:p>
            <a:pPr>
              <a:buFont typeface="Arial" panose="020B0604020202020204" pitchFamily="34" charset="0"/>
              <a:buChar char="•"/>
            </a:pPr>
            <a:r>
              <a:rPr lang="en-US" b="1" dirty="0"/>
              <a:t>Gray Dots</a:t>
            </a:r>
            <a:r>
              <a:rPr lang="en-US" dirty="0"/>
              <a:t>: Each gray dot represents the observed error rate for a particular type of nucleotide substitution (e.g., A to G, C to T) at a given quality score.</a:t>
            </a:r>
          </a:p>
          <a:p>
            <a:pPr>
              <a:buFont typeface="Arial" panose="020B0604020202020204" pitchFamily="34" charset="0"/>
              <a:buChar char="•"/>
            </a:pPr>
            <a:r>
              <a:rPr lang="en-US" b="1" dirty="0"/>
              <a:t>Red Line</a:t>
            </a:r>
            <a:r>
              <a:rPr lang="en-US" dirty="0"/>
              <a:t>: The red line represents the fitted error model, which is the predicted error rate for each nucleotide substitution at each quality score.</a:t>
            </a:r>
          </a:p>
          <a:p>
            <a:pPr>
              <a:buFont typeface="Arial" panose="020B0604020202020204" pitchFamily="34" charset="0"/>
              <a:buChar char="•"/>
            </a:pPr>
            <a:endParaRPr lang="en-US" dirty="0"/>
          </a:p>
          <a:p>
            <a:r>
              <a:rPr lang="en-US" b="1" dirty="0"/>
              <a:t>Systematic Bias</a:t>
            </a:r>
            <a:r>
              <a:rPr lang="en-US" dirty="0"/>
              <a:t>:</a:t>
            </a:r>
          </a:p>
          <a:p>
            <a:pPr>
              <a:buFont typeface="Arial" panose="020B0604020202020204" pitchFamily="34" charset="0"/>
              <a:buChar char="•"/>
            </a:pPr>
            <a:r>
              <a:rPr lang="en-US" dirty="0"/>
              <a:t>If the gray dots consistently fall above or below the red line, it suggests that the error model is systematically underestimating or overestimating the true error rates for certain substitutions or quality scores.</a:t>
            </a:r>
          </a:p>
          <a:p>
            <a:pPr>
              <a:buFont typeface="Arial" panose="020B0604020202020204" pitchFamily="34" charset="0"/>
              <a:buChar char="•"/>
            </a:pPr>
            <a:endParaRPr lang="en-US" dirty="0"/>
          </a:p>
          <a:p>
            <a:r>
              <a:rPr lang="en-US" b="1" dirty="0"/>
              <a:t>Model Fit Quality</a:t>
            </a:r>
            <a:r>
              <a:rPr lang="en-US" dirty="0"/>
              <a:t>:</a:t>
            </a:r>
          </a:p>
          <a:p>
            <a:pPr>
              <a:buFont typeface="Arial" panose="020B0604020202020204" pitchFamily="34" charset="0"/>
              <a:buChar char="•"/>
            </a:pPr>
            <a:r>
              <a:rPr lang="en-US" dirty="0"/>
              <a:t>Misalignment indicates that the error model does not fit the observed error rates well. This could be due to various reasons such as insufficient data for certain substitutions or poor initial parameter estimates.</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33</a:t>
            </a:fld>
            <a:endParaRPr lang="en-US"/>
          </a:p>
        </p:txBody>
      </p:sp>
    </p:spTree>
    <p:extLst>
      <p:ext uri="{BB962C8B-B14F-4D97-AF65-F5344CB8AC3E}">
        <p14:creationId xmlns:p14="http://schemas.microsoft.com/office/powerpoint/2010/main" val="3746342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C3E50"/>
                </a:solidFill>
                <a:effectLst/>
                <a:latin typeface="Lato" panose="020F0502020204030203" pitchFamily="34" charset="0"/>
              </a:rPr>
              <a:t>We are now ready to apply </a:t>
            </a:r>
            <a:r>
              <a:rPr lang="en-US" b="0" i="0" u="none" strike="noStrike" dirty="0">
                <a:solidFill>
                  <a:srgbClr val="18BC9C"/>
                </a:solidFill>
                <a:effectLst/>
                <a:latin typeface="Lato" panose="020F0502020204030203" pitchFamily="34" charset="0"/>
                <a:hlinkClick r:id="rId3"/>
              </a:rPr>
              <a:t>the core sample inference algorithm</a:t>
            </a:r>
            <a:r>
              <a:rPr lang="en-US" b="0" i="0" dirty="0">
                <a:solidFill>
                  <a:srgbClr val="2C3E50"/>
                </a:solidFill>
                <a:effectLst/>
                <a:latin typeface="Lato" panose="020F0502020204030203" pitchFamily="34" charset="0"/>
              </a:rPr>
              <a:t> to the filtered and trimmed sequence data.</a:t>
            </a:r>
          </a:p>
          <a:p>
            <a:br>
              <a:rPr lang="en-US" dirty="0"/>
            </a:br>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34</a:t>
            </a:fld>
            <a:endParaRPr lang="en-US"/>
          </a:p>
        </p:txBody>
      </p:sp>
    </p:spTree>
    <p:extLst>
      <p:ext uri="{BB962C8B-B14F-4D97-AF65-F5344CB8AC3E}">
        <p14:creationId xmlns:p14="http://schemas.microsoft.com/office/powerpoint/2010/main" val="540402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38</a:t>
            </a:fld>
            <a:endParaRPr lang="en-US"/>
          </a:p>
        </p:txBody>
      </p:sp>
    </p:spTree>
    <p:extLst>
      <p:ext uri="{BB962C8B-B14F-4D97-AF65-F5344CB8AC3E}">
        <p14:creationId xmlns:p14="http://schemas.microsoft.com/office/powerpoint/2010/main" val="783500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slides on alpha diversity and beta diversity</a:t>
            </a:r>
          </a:p>
        </p:txBody>
      </p:sp>
      <p:sp>
        <p:nvSpPr>
          <p:cNvPr id="4" name="Slide Number Placeholder 3"/>
          <p:cNvSpPr>
            <a:spLocks noGrp="1"/>
          </p:cNvSpPr>
          <p:nvPr>
            <p:ph type="sldNum" sz="quarter" idx="5"/>
          </p:nvPr>
        </p:nvSpPr>
        <p:spPr/>
        <p:txBody>
          <a:bodyPr/>
          <a:lstStyle/>
          <a:p>
            <a:fld id="{E441E814-EE7C-AB4F-8FE9-E0030176582A}" type="slidenum">
              <a:rPr lang="en-US" smtClean="0"/>
              <a:t>39</a:t>
            </a:fld>
            <a:endParaRPr lang="en-US"/>
          </a:p>
        </p:txBody>
      </p:sp>
    </p:spTree>
    <p:extLst>
      <p:ext uri="{BB962C8B-B14F-4D97-AF65-F5344CB8AC3E}">
        <p14:creationId xmlns:p14="http://schemas.microsoft.com/office/powerpoint/2010/main" val="253132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C3E50"/>
                </a:solidFill>
                <a:effectLst/>
                <a:latin typeface="Lato" panose="020F0502020204030204" pitchFamily="34" charset="0"/>
              </a:rPr>
              <a:t>The </a:t>
            </a:r>
            <a:r>
              <a:rPr lang="en-US" b="0" i="0" dirty="0" err="1">
                <a:solidFill>
                  <a:srgbClr val="2C3E50"/>
                </a:solidFill>
                <a:effectLst/>
                <a:latin typeface="Lato" panose="020F0502020204030204" pitchFamily="34" charset="0"/>
              </a:rPr>
              <a:t>phyloseq</a:t>
            </a:r>
            <a:r>
              <a:rPr lang="en-US" b="0" i="0" dirty="0">
                <a:solidFill>
                  <a:srgbClr val="2C3E50"/>
                </a:solidFill>
                <a:effectLst/>
                <a:latin typeface="Lato" panose="020F0502020204030204" pitchFamily="34" charset="0"/>
              </a:rPr>
              <a:t> package is a tool to import, store, analyze, and graphically display complex phylogenetic sequencing data that has already been clustered into Operational Taxonomic Units (OTUs), especially when there is associated sample data, phylogenetic tree, and/or taxonomic assignment of the OTUs. </a:t>
            </a:r>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40</a:t>
            </a:fld>
            <a:endParaRPr lang="en-US"/>
          </a:p>
        </p:txBody>
      </p:sp>
    </p:spTree>
    <p:extLst>
      <p:ext uri="{BB962C8B-B14F-4D97-AF65-F5344CB8AC3E}">
        <p14:creationId xmlns:p14="http://schemas.microsoft.com/office/powerpoint/2010/main" val="563328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C3E50"/>
                </a:solidFill>
                <a:effectLst/>
                <a:latin typeface="Lato" panose="020F0502020204030204" pitchFamily="34" charset="0"/>
              </a:rPr>
              <a:t>The </a:t>
            </a:r>
            <a:r>
              <a:rPr lang="en-US" b="0" i="0" dirty="0" err="1">
                <a:solidFill>
                  <a:srgbClr val="2C3E50"/>
                </a:solidFill>
                <a:effectLst/>
                <a:latin typeface="Lato" panose="020F0502020204030204" pitchFamily="34" charset="0"/>
              </a:rPr>
              <a:t>phyloseq</a:t>
            </a:r>
            <a:r>
              <a:rPr lang="en-US" b="0" i="0" dirty="0">
                <a:solidFill>
                  <a:srgbClr val="2C3E50"/>
                </a:solidFill>
                <a:effectLst/>
                <a:latin typeface="Lato" panose="020F0502020204030204" pitchFamily="34" charset="0"/>
              </a:rPr>
              <a:t> package is a tool to import, store, analyze, and graphically display complex phylogenetic sequencing data that has already been clustered into Operational Taxonomic Units (OTUs), especially when there is associated sample data, phylogenetic tree, and/or taxonomic assignment of the OTUs. </a:t>
            </a:r>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41</a:t>
            </a:fld>
            <a:endParaRPr lang="en-US"/>
          </a:p>
        </p:txBody>
      </p:sp>
    </p:spTree>
    <p:extLst>
      <p:ext uri="{BB962C8B-B14F-4D97-AF65-F5344CB8AC3E}">
        <p14:creationId xmlns:p14="http://schemas.microsoft.com/office/powerpoint/2010/main" val="3865807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3</a:t>
            </a:fld>
            <a:endParaRPr lang="en-US"/>
          </a:p>
        </p:txBody>
      </p:sp>
    </p:spTree>
    <p:extLst>
      <p:ext uri="{BB962C8B-B14F-4D97-AF65-F5344CB8AC3E}">
        <p14:creationId xmlns:p14="http://schemas.microsoft.com/office/powerpoint/2010/main" val="10898284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C3E50"/>
                </a:solidFill>
                <a:effectLst/>
                <a:latin typeface="Lato" panose="020F0502020204030204" pitchFamily="34" charset="0"/>
              </a:rPr>
              <a:t>The </a:t>
            </a:r>
            <a:r>
              <a:rPr lang="en-US" b="0" i="0" dirty="0" err="1">
                <a:solidFill>
                  <a:srgbClr val="2C3E50"/>
                </a:solidFill>
                <a:effectLst/>
                <a:latin typeface="Lato" panose="020F0502020204030204" pitchFamily="34" charset="0"/>
              </a:rPr>
              <a:t>phyloseq</a:t>
            </a:r>
            <a:r>
              <a:rPr lang="en-US" b="0" i="0" dirty="0">
                <a:solidFill>
                  <a:srgbClr val="2C3E50"/>
                </a:solidFill>
                <a:effectLst/>
                <a:latin typeface="Lato" panose="020F0502020204030204" pitchFamily="34" charset="0"/>
              </a:rPr>
              <a:t> package is a tool to import, store, analyze, and graphically display complex phylogenetic sequencing data that has already been clustered into Operational Taxonomic Units (OTUs), especially when there is associated sample data, phylogenetic tree, and/or taxonomic assignment of the OTUs. </a:t>
            </a:r>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42</a:t>
            </a:fld>
            <a:endParaRPr lang="en-US"/>
          </a:p>
        </p:txBody>
      </p:sp>
    </p:spTree>
    <p:extLst>
      <p:ext uri="{BB962C8B-B14F-4D97-AF65-F5344CB8AC3E}">
        <p14:creationId xmlns:p14="http://schemas.microsoft.com/office/powerpoint/2010/main" val="615451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It takes into account the number of different species present in a community (richness) as well as their relative abundances (evenness). The metric is based on information theory, and it calculates the amount of information contained in the species abundance distribution of a community. The higher the Shannon diversity index, the more diverse the community is.</a:t>
            </a:r>
          </a:p>
          <a:p>
            <a:br>
              <a:rPr lang="en-US" dirty="0"/>
            </a:br>
            <a:r>
              <a:rPr lang="en-US" dirty="0"/>
              <a:t>https://</a:t>
            </a:r>
            <a:r>
              <a:rPr lang="en-US" dirty="0" err="1"/>
              <a:t>www.davidzeleny.net</a:t>
            </a:r>
            <a:r>
              <a:rPr lang="en-US" dirty="0"/>
              <a:t>/</a:t>
            </a:r>
            <a:r>
              <a:rPr lang="en-US" dirty="0" err="1"/>
              <a:t>anadat</a:t>
            </a:r>
            <a:r>
              <a:rPr lang="en-US" dirty="0"/>
              <a:t>-r/</a:t>
            </a:r>
            <a:r>
              <a:rPr lang="en-US" dirty="0" err="1"/>
              <a:t>doku.php</a:t>
            </a:r>
            <a:r>
              <a:rPr lang="en-US" dirty="0"/>
              <a:t>/</a:t>
            </a:r>
            <a:r>
              <a:rPr lang="en-US" dirty="0" err="1"/>
              <a:t>en:div-ind</a:t>
            </a:r>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45</a:t>
            </a:fld>
            <a:endParaRPr lang="en-US"/>
          </a:p>
        </p:txBody>
      </p:sp>
    </p:spTree>
    <p:extLst>
      <p:ext uri="{BB962C8B-B14F-4D97-AF65-F5344CB8AC3E}">
        <p14:creationId xmlns:p14="http://schemas.microsoft.com/office/powerpoint/2010/main" val="15666294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Beta diversity refers to the differences in microbial community composition between different habitats or samples. It measures the degree of similarity or dissimilarity between communities, and can help identify factors that contribute to differences in microbial community structure.</a:t>
            </a:r>
          </a:p>
          <a:p>
            <a:pPr algn="l"/>
            <a:r>
              <a:rPr lang="en-US" b="0" i="0" dirty="0">
                <a:solidFill>
                  <a:srgbClr val="374151"/>
                </a:solidFill>
                <a:effectLst/>
                <a:latin typeface="Söhne"/>
              </a:rPr>
              <a:t>Beta diversity can be visualized using various methods such as ordination plots, hierarchical clustering dendrograms, and distance matrices. Here are some links to figures that may help explain beta diversity:</a:t>
            </a:r>
          </a:p>
          <a:p>
            <a:pPr algn="l"/>
            <a:endParaRPr lang="en-US" b="0" i="0" dirty="0">
              <a:solidFill>
                <a:srgbClr val="374151"/>
              </a:solidFill>
              <a:effectLst/>
              <a:latin typeface="Söhne"/>
            </a:endParaRPr>
          </a:p>
          <a:p>
            <a:pPr algn="l"/>
            <a:r>
              <a:rPr lang="en-US" b="0" i="0" dirty="0">
                <a:solidFill>
                  <a:srgbClr val="374151"/>
                </a:solidFill>
                <a:effectLst/>
                <a:latin typeface="Söhne"/>
              </a:rPr>
              <a:t>https://</a:t>
            </a:r>
            <a:r>
              <a:rPr lang="en-US" b="0" i="0" dirty="0" err="1">
                <a:solidFill>
                  <a:srgbClr val="374151"/>
                </a:solidFill>
                <a:effectLst/>
                <a:latin typeface="Söhne"/>
              </a:rPr>
              <a:t>methodsblog.com</a:t>
            </a:r>
            <a:r>
              <a:rPr lang="en-US" b="0" i="0" dirty="0">
                <a:solidFill>
                  <a:srgbClr val="374151"/>
                </a:solidFill>
                <a:effectLst/>
                <a:latin typeface="Söhne"/>
              </a:rPr>
              <a:t>/2015/05/27/</a:t>
            </a:r>
            <a:r>
              <a:rPr lang="en-US" b="0" i="0" dirty="0" err="1">
                <a:solidFill>
                  <a:srgbClr val="374151"/>
                </a:solidFill>
                <a:effectLst/>
                <a:latin typeface="Söhne"/>
              </a:rPr>
              <a:t>beta_diversity</a:t>
            </a:r>
            <a:r>
              <a:rPr lang="en-US" b="0" i="0" dirty="0">
                <a:solidFill>
                  <a:srgbClr val="374151"/>
                </a:solidFill>
                <a:effectLst/>
                <a:latin typeface="Söhne"/>
              </a:rPr>
              <a:t>/</a:t>
            </a:r>
          </a:p>
          <a:p>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47</a:t>
            </a:fld>
            <a:endParaRPr lang="en-US"/>
          </a:p>
        </p:txBody>
      </p:sp>
    </p:spTree>
    <p:extLst>
      <p:ext uri="{BB962C8B-B14F-4D97-AF65-F5344CB8AC3E}">
        <p14:creationId xmlns:p14="http://schemas.microsoft.com/office/powerpoint/2010/main" val="2491856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Beta diversity refers to the differences in microbial community composition between different habitats or samples. It measures the degree of similarity or dissimilarity between communities, and can help identify factors that contribute to differences in microbial community structure.</a:t>
            </a:r>
          </a:p>
          <a:p>
            <a:pPr algn="l"/>
            <a:r>
              <a:rPr lang="en-US" b="0" i="0" dirty="0">
                <a:solidFill>
                  <a:srgbClr val="374151"/>
                </a:solidFill>
                <a:effectLst/>
                <a:latin typeface="Söhne"/>
              </a:rPr>
              <a:t>Beta diversity can be visualized using various methods such as ordination plots, hierarchical clustering dendrograms, and distance matrices. Here are some links to figures that may help explain beta diversity:</a:t>
            </a:r>
          </a:p>
          <a:p>
            <a:endParaRPr lang="en-US" dirty="0"/>
          </a:p>
          <a:p>
            <a:r>
              <a:rPr lang="en-US" dirty="0"/>
              <a:t>https://</a:t>
            </a:r>
            <a:r>
              <a:rPr lang="en-US" dirty="0" err="1"/>
              <a:t>methodsblog.com</a:t>
            </a:r>
            <a:r>
              <a:rPr lang="en-US" dirty="0"/>
              <a:t>/2015/05/27/</a:t>
            </a:r>
            <a:r>
              <a:rPr lang="en-US" dirty="0" err="1"/>
              <a:t>beta_diversity</a:t>
            </a:r>
            <a:r>
              <a:rPr lang="en-US" dirty="0"/>
              <a:t>/</a:t>
            </a:r>
          </a:p>
        </p:txBody>
      </p:sp>
      <p:sp>
        <p:nvSpPr>
          <p:cNvPr id="4" name="Slide Number Placeholder 3"/>
          <p:cNvSpPr>
            <a:spLocks noGrp="1"/>
          </p:cNvSpPr>
          <p:nvPr>
            <p:ph type="sldNum" sz="quarter" idx="5"/>
          </p:nvPr>
        </p:nvSpPr>
        <p:spPr/>
        <p:txBody>
          <a:bodyPr/>
          <a:lstStyle/>
          <a:p>
            <a:fld id="{E441E814-EE7C-AB4F-8FE9-E0030176582A}" type="slidenum">
              <a:rPr lang="en-US" smtClean="0"/>
              <a:t>48</a:t>
            </a:fld>
            <a:endParaRPr lang="en-US"/>
          </a:p>
        </p:txBody>
      </p:sp>
    </p:spTree>
    <p:extLst>
      <p:ext uri="{BB962C8B-B14F-4D97-AF65-F5344CB8AC3E}">
        <p14:creationId xmlns:p14="http://schemas.microsoft.com/office/powerpoint/2010/main" val="1888257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Beta diversity refers to the differences in microbial community composition between different habitats or samples. It measures the degree of similarity or dissimilarity between communities, and can help identify factors that contribute to differences in microbial community structure.</a:t>
            </a:r>
          </a:p>
          <a:p>
            <a:pPr algn="l"/>
            <a:endParaRPr lang="en-US" b="0" i="0" dirty="0">
              <a:solidFill>
                <a:srgbClr val="374151"/>
              </a:solidFill>
              <a:effectLst/>
              <a:latin typeface="Söhne"/>
            </a:endParaRPr>
          </a:p>
          <a:p>
            <a:pPr algn="l"/>
            <a:r>
              <a:rPr lang="en-US" b="0" i="0" dirty="0">
                <a:solidFill>
                  <a:srgbClr val="374151"/>
                </a:solidFill>
                <a:effectLst/>
                <a:latin typeface="Söhne"/>
              </a:rPr>
              <a:t>There are different types of beta diversity like bray Curtis, </a:t>
            </a:r>
            <a:r>
              <a:rPr lang="en-US" b="0" i="0" dirty="0" err="1">
                <a:solidFill>
                  <a:srgbClr val="374151"/>
                </a:solidFill>
                <a:effectLst/>
                <a:latin typeface="Söhne"/>
              </a:rPr>
              <a:t>jaccard</a:t>
            </a:r>
            <a:r>
              <a:rPr lang="en-US" b="0" i="0" dirty="0">
                <a:solidFill>
                  <a:srgbClr val="374151"/>
                </a:solidFill>
                <a:effectLst/>
                <a:latin typeface="Söhne"/>
              </a:rPr>
              <a:t>, </a:t>
            </a:r>
            <a:r>
              <a:rPr lang="en-US" b="0" i="0" dirty="0" err="1">
                <a:solidFill>
                  <a:srgbClr val="374151"/>
                </a:solidFill>
                <a:effectLst/>
                <a:latin typeface="Söhne"/>
              </a:rPr>
              <a:t>unifrac</a:t>
            </a:r>
            <a:r>
              <a:rPr lang="en-US" b="0" i="0" dirty="0">
                <a:solidFill>
                  <a:srgbClr val="374151"/>
                </a:solidFill>
                <a:effectLst/>
                <a:latin typeface="Söhne"/>
              </a:rPr>
              <a:t>, weighted </a:t>
            </a:r>
            <a:r>
              <a:rPr lang="en-US" b="0" i="0" dirty="0" err="1">
                <a:solidFill>
                  <a:srgbClr val="374151"/>
                </a:solidFill>
                <a:effectLst/>
                <a:latin typeface="Söhne"/>
              </a:rPr>
              <a:t>unifrac</a:t>
            </a:r>
            <a:r>
              <a:rPr lang="en-US" b="0" i="0" dirty="0">
                <a:solidFill>
                  <a:srgbClr val="374151"/>
                </a:solidFill>
                <a:effectLst/>
                <a:latin typeface="Söhne"/>
              </a:rPr>
              <a:t>, and Manhattan.</a:t>
            </a:r>
          </a:p>
          <a:p>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49</a:t>
            </a:fld>
            <a:endParaRPr lang="en-US"/>
          </a:p>
        </p:txBody>
      </p:sp>
    </p:spTree>
    <p:extLst>
      <p:ext uri="{BB962C8B-B14F-4D97-AF65-F5344CB8AC3E}">
        <p14:creationId xmlns:p14="http://schemas.microsoft.com/office/powerpoint/2010/main" val="7628416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Beta diversity refers to the differences in microbial community composition between different habitats or samples. It measures the degree of similarity or dissimilarity between communities, and can help identify factors that contribute to differences in microbial community structure.</a:t>
            </a:r>
          </a:p>
          <a:p>
            <a:pPr algn="l"/>
            <a:r>
              <a:rPr lang="en-US" b="0" i="0" dirty="0">
                <a:solidFill>
                  <a:srgbClr val="374151"/>
                </a:solidFill>
                <a:effectLst/>
                <a:latin typeface="Söhne"/>
              </a:rPr>
              <a:t>Beta diversity can be visualized using various methods such as ordination plots, hierarchical clustering dendrograms, and distance matrices. Here are some links to figures that may help explain beta diversity:</a:t>
            </a:r>
          </a:p>
          <a:p>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50</a:t>
            </a:fld>
            <a:endParaRPr lang="en-US"/>
          </a:p>
        </p:txBody>
      </p:sp>
    </p:spTree>
    <p:extLst>
      <p:ext uri="{BB962C8B-B14F-4D97-AF65-F5344CB8AC3E}">
        <p14:creationId xmlns:p14="http://schemas.microsoft.com/office/powerpoint/2010/main" val="12139439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51</a:t>
            </a:fld>
            <a:endParaRPr lang="en-US"/>
          </a:p>
        </p:txBody>
      </p:sp>
    </p:spTree>
    <p:extLst>
      <p:ext uri="{BB962C8B-B14F-4D97-AF65-F5344CB8AC3E}">
        <p14:creationId xmlns:p14="http://schemas.microsoft.com/office/powerpoint/2010/main" val="1770265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is that there is no difference in alpha diversity between Bacteroides groups.</a:t>
            </a:r>
          </a:p>
          <a:p>
            <a:endParaRPr lang="en-US" dirty="0"/>
          </a:p>
          <a:p>
            <a:r>
              <a:rPr lang="en-US" b="0" i="0" dirty="0">
                <a:solidFill>
                  <a:srgbClr val="374151"/>
                </a:solidFill>
                <a:effectLst/>
                <a:latin typeface="Söhne"/>
              </a:rPr>
              <a:t>The Wilcoxon rank sum test, also known as the Mann-Whitney U test, is a non-parametric statistical test used to compare two independent groups and assess whether their distributions are different. In the context of alpha diversity analysis, it can be used to compare the diversity measures (e.g., species richness, Shannon diversity index, Simpson's index) between two groups, often representing different conditions or treatments.</a:t>
            </a:r>
          </a:p>
          <a:p>
            <a:endParaRPr lang="en-US" b="0" i="0" dirty="0">
              <a:solidFill>
                <a:srgbClr val="374151"/>
              </a:solidFill>
              <a:effectLst/>
              <a:latin typeface="Söhne"/>
            </a:endParaRPr>
          </a:p>
          <a:p>
            <a:pPr algn="l"/>
            <a:r>
              <a:rPr lang="en-US" b="0" i="0" dirty="0">
                <a:solidFill>
                  <a:srgbClr val="374151"/>
                </a:solidFill>
                <a:effectLst/>
                <a:latin typeface="Söhne"/>
              </a:rPr>
              <a:t>Assumptions of the Wilcoxon Rank Sum Test:</a:t>
            </a:r>
          </a:p>
          <a:p>
            <a:pPr algn="l">
              <a:buFont typeface="+mj-lt"/>
              <a:buAutoNum type="arabicPeriod"/>
            </a:pPr>
            <a:r>
              <a:rPr lang="en-US" b="0" i="0" dirty="0">
                <a:solidFill>
                  <a:srgbClr val="374151"/>
                </a:solidFill>
                <a:effectLst/>
                <a:latin typeface="Söhne"/>
              </a:rPr>
              <a:t>Independence: The observations within each group are independent of each other, and the two groups are also independent.</a:t>
            </a:r>
          </a:p>
          <a:p>
            <a:pPr algn="l">
              <a:buFont typeface="+mj-lt"/>
              <a:buAutoNum type="arabicPeriod"/>
            </a:pPr>
            <a:r>
              <a:rPr lang="en-US" b="0" i="0" dirty="0">
                <a:solidFill>
                  <a:srgbClr val="374151"/>
                </a:solidFill>
                <a:effectLst/>
                <a:latin typeface="Söhne"/>
              </a:rPr>
              <a:t>Continuity: The data points are continuous or can be treated as continuous (e.g., ordinal data).</a:t>
            </a:r>
          </a:p>
          <a:p>
            <a:pPr algn="l">
              <a:buFont typeface="+mj-lt"/>
              <a:buAutoNum type="arabicPeriod"/>
            </a:pPr>
            <a:r>
              <a:rPr lang="en-US" b="0" i="0" dirty="0">
                <a:solidFill>
                  <a:srgbClr val="374151"/>
                </a:solidFill>
                <a:effectLst/>
                <a:latin typeface="Söhne"/>
              </a:rPr>
              <a:t>Similarity of Distributions: The shapes of the two distributions being compared (between the two groups) are similar, except for any shift in location (i.e., difference in medians).</a:t>
            </a:r>
          </a:p>
          <a:p>
            <a:endParaRPr lang="en-US" b="0" i="0" dirty="0">
              <a:solidFill>
                <a:srgbClr val="374151"/>
              </a:solidFill>
              <a:effectLst/>
              <a:latin typeface="Söhne"/>
            </a:endParaRPr>
          </a:p>
          <a:p>
            <a:r>
              <a:rPr lang="en-US" b="0" i="0" dirty="0">
                <a:solidFill>
                  <a:srgbClr val="374151"/>
                </a:solidFill>
                <a:effectLst/>
                <a:latin typeface="Söhne"/>
              </a:rPr>
              <a:t>The False Discovery Rate (FDR) correction is a method used to address the issue of multiple hypothesis testing. When conducting multiple statistical tests simultaneously (e.g., comparing alpha diversity at multiple taxonomic levels or across different time points), the probability of obtaining at least one false positive result increases. FDR correction controls the overall rate of false discoveries while allowing for some significant results.</a:t>
            </a:r>
          </a:p>
          <a:p>
            <a:endParaRPr lang="en-US" b="0" i="0" dirty="0">
              <a:solidFill>
                <a:srgbClr val="374151"/>
              </a:solidFill>
              <a:effectLst/>
              <a:latin typeface="Söhne"/>
            </a:endParaRPr>
          </a:p>
          <a:p>
            <a:r>
              <a:rPr lang="en-US" b="0" i="0" dirty="0">
                <a:solidFill>
                  <a:srgbClr val="374151"/>
                </a:solidFill>
                <a:effectLst/>
                <a:latin typeface="Söhne"/>
              </a:rPr>
              <a:t>A linear model, in the context of Shannon diversity analysis, is used to explore and quantify the relationship between Shannon diversity index and one or more explanatory variables. </a:t>
            </a:r>
          </a:p>
          <a:p>
            <a:endParaRPr lang="en-US" dirty="0"/>
          </a:p>
          <a:p>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52</a:t>
            </a:fld>
            <a:endParaRPr lang="en-US"/>
          </a:p>
        </p:txBody>
      </p:sp>
    </p:spTree>
    <p:extLst>
      <p:ext uri="{BB962C8B-B14F-4D97-AF65-F5344CB8AC3E}">
        <p14:creationId xmlns:p14="http://schemas.microsoft.com/office/powerpoint/2010/main" val="3099322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The microbiome refers to the collection of genomes from microorganisms, including bacteria, viruses, fungi, and other microbes, that inhabit a particular environment, such as the human gut, soil, or water.</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this presentation, we will explore the key aspects of designing microbiome experiments, including the types of questions researchers ask, the available data types, experimental design considerations, important controls, and tools for analyzing microbiome data.</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https://</a:t>
            </a:r>
            <a:r>
              <a:rPr lang="en-US" b="0" i="0" dirty="0" err="1">
                <a:solidFill>
                  <a:srgbClr val="374151"/>
                </a:solidFill>
                <a:effectLst/>
                <a:latin typeface="Söhne"/>
              </a:rPr>
              <a:t>www.cell.com</a:t>
            </a:r>
            <a:r>
              <a:rPr lang="en-US" b="0" i="0" dirty="0">
                <a:solidFill>
                  <a:srgbClr val="374151"/>
                </a:solidFill>
                <a:effectLst/>
                <a:latin typeface="Söhne"/>
              </a:rPr>
              <a:t>/cell-host-microbe/</a:t>
            </a:r>
            <a:r>
              <a:rPr lang="en-US" b="0" i="0" dirty="0" err="1">
                <a:solidFill>
                  <a:srgbClr val="374151"/>
                </a:solidFill>
                <a:effectLst/>
                <a:latin typeface="Söhne"/>
              </a:rPr>
              <a:t>fulltext</a:t>
            </a:r>
            <a:r>
              <a:rPr lang="en-US" b="0" i="0" dirty="0">
                <a:solidFill>
                  <a:srgbClr val="374151"/>
                </a:solidFill>
                <a:effectLst/>
                <a:latin typeface="Söhne"/>
              </a:rPr>
              <a:t>/S1931-3128(17)30120-8</a:t>
            </a:r>
          </a:p>
          <a:p>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4</a:t>
            </a:fld>
            <a:endParaRPr lang="en-US"/>
          </a:p>
        </p:txBody>
      </p:sp>
    </p:spTree>
    <p:extLst>
      <p:ext uri="{BB962C8B-B14F-4D97-AF65-F5344CB8AC3E}">
        <p14:creationId xmlns:p14="http://schemas.microsoft.com/office/powerpoint/2010/main" val="1943088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0" i="0" dirty="0">
                <a:solidFill>
                  <a:srgbClr val="374151"/>
                </a:solidFill>
                <a:effectLst/>
                <a:latin typeface="Helvetica" pitchFamily="2" charset="0"/>
              </a:rPr>
              <a:t>16S rRNA gene sequencing: Provides information on microbial community composition and diversity.</a:t>
            </a:r>
          </a:p>
          <a:p>
            <a:pPr algn="l">
              <a:buFont typeface="+mj-lt"/>
              <a:buAutoNum type="arabicPeriod"/>
            </a:pPr>
            <a:endParaRPr lang="en-US" b="0" i="0" dirty="0">
              <a:solidFill>
                <a:srgbClr val="374151"/>
              </a:solidFill>
              <a:effectLst/>
              <a:latin typeface="Helvetica" pitchFamily="2" charset="0"/>
            </a:endParaRPr>
          </a:p>
          <a:p>
            <a:pPr marL="0" indent="0" algn="l">
              <a:buNone/>
            </a:pPr>
            <a:r>
              <a:rPr lang="en-US" b="0" i="0" dirty="0">
                <a:solidFill>
                  <a:srgbClr val="374151"/>
                </a:solidFill>
                <a:effectLst/>
                <a:latin typeface="Helvetica" pitchFamily="2" charset="0"/>
              </a:rPr>
              <a:t>Metagenomic sequencing: Captures the genetic material of all microorganisms present, allowing for functional analysis.</a:t>
            </a:r>
          </a:p>
          <a:p>
            <a:pPr algn="l">
              <a:buFont typeface="+mj-lt"/>
              <a:buAutoNum type="arabicPeriod"/>
            </a:pPr>
            <a:endParaRPr lang="en-US" b="0" i="0" dirty="0">
              <a:solidFill>
                <a:srgbClr val="374151"/>
              </a:solidFill>
              <a:effectLst/>
              <a:latin typeface="Helvetica" pitchFamily="2" charset="0"/>
            </a:endParaRPr>
          </a:p>
          <a:p>
            <a:pPr marL="0" indent="0" algn="l">
              <a:buNone/>
            </a:pPr>
            <a:r>
              <a:rPr lang="en-US" b="0" i="0" dirty="0" err="1">
                <a:solidFill>
                  <a:srgbClr val="374151"/>
                </a:solidFill>
                <a:effectLst/>
                <a:latin typeface="Helvetica" pitchFamily="2" charset="0"/>
              </a:rPr>
              <a:t>Metatranscriptomic</a:t>
            </a:r>
            <a:r>
              <a:rPr lang="en-US" b="0" i="0" dirty="0">
                <a:solidFill>
                  <a:srgbClr val="374151"/>
                </a:solidFill>
                <a:effectLst/>
                <a:latin typeface="Helvetica" pitchFamily="2" charset="0"/>
              </a:rPr>
              <a:t> and metaproteomic data: Reveal gene expression and protein profiles, respectively.</a:t>
            </a:r>
          </a:p>
          <a:p>
            <a:pPr marL="0" indent="0" algn="l">
              <a:buNone/>
            </a:pPr>
            <a:endParaRPr lang="en-US" dirty="0">
              <a:solidFill>
                <a:srgbClr val="374151"/>
              </a:solidFill>
              <a:latin typeface="Helvetica" pitchFamily="2" charset="0"/>
            </a:endParaRPr>
          </a:p>
          <a:p>
            <a:pPr marL="0" indent="0" algn="l">
              <a:buNone/>
            </a:pPr>
            <a:r>
              <a:rPr lang="en-US" b="0" i="0" dirty="0">
                <a:solidFill>
                  <a:srgbClr val="374151"/>
                </a:solidFill>
                <a:effectLst/>
                <a:latin typeface="Helvetica" pitchFamily="2" charset="0"/>
              </a:rPr>
              <a:t>Host response: </a:t>
            </a:r>
            <a:r>
              <a:rPr lang="en-US" dirty="0">
                <a:solidFill>
                  <a:srgbClr val="374151"/>
                </a:solidFill>
                <a:latin typeface="Helvetica" pitchFamily="2" charset="0"/>
              </a:rPr>
              <a:t>transcriptomic (qPCR, </a:t>
            </a:r>
            <a:r>
              <a:rPr lang="en-US" dirty="0" err="1">
                <a:solidFill>
                  <a:srgbClr val="374151"/>
                </a:solidFill>
                <a:latin typeface="Helvetica" pitchFamily="2" charset="0"/>
              </a:rPr>
              <a:t>RNAseq</a:t>
            </a:r>
            <a:r>
              <a:rPr lang="en-US" dirty="0">
                <a:solidFill>
                  <a:srgbClr val="374151"/>
                </a:solidFill>
                <a:latin typeface="Helvetica" pitchFamily="2" charset="0"/>
              </a:rPr>
              <a:t>) and proteomics (</a:t>
            </a:r>
            <a:r>
              <a:rPr lang="en-US" b="0" i="0" dirty="0">
                <a:solidFill>
                  <a:srgbClr val="374151"/>
                </a:solidFill>
                <a:effectLst/>
                <a:latin typeface="Helvetica" pitchFamily="2" charset="0"/>
              </a:rPr>
              <a:t>ELISAs and Luminex)</a:t>
            </a:r>
          </a:p>
        </p:txBody>
      </p:sp>
      <p:sp>
        <p:nvSpPr>
          <p:cNvPr id="4" name="Slide Number Placeholder 3"/>
          <p:cNvSpPr>
            <a:spLocks noGrp="1"/>
          </p:cNvSpPr>
          <p:nvPr>
            <p:ph type="sldNum" sz="quarter" idx="5"/>
          </p:nvPr>
        </p:nvSpPr>
        <p:spPr/>
        <p:txBody>
          <a:bodyPr/>
          <a:lstStyle/>
          <a:p>
            <a:fld id="{E441E814-EE7C-AB4F-8FE9-E0030176582A}" type="slidenum">
              <a:rPr lang="en-US" smtClean="0"/>
              <a:t>9</a:t>
            </a:fld>
            <a:endParaRPr lang="en-US"/>
          </a:p>
        </p:txBody>
      </p:sp>
    </p:spTree>
    <p:extLst>
      <p:ext uri="{BB962C8B-B14F-4D97-AF65-F5344CB8AC3E}">
        <p14:creationId xmlns:p14="http://schemas.microsoft.com/office/powerpoint/2010/main" val="1804535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0" i="0" dirty="0">
                <a:solidFill>
                  <a:srgbClr val="374151"/>
                </a:solidFill>
                <a:effectLst/>
                <a:latin typeface="Helvetica" pitchFamily="2" charset="0"/>
              </a:rPr>
              <a:t>16S rRNA gene sequencing: Provides information on microbial community composition and diversity.</a:t>
            </a:r>
          </a:p>
          <a:p>
            <a:pPr algn="l">
              <a:buFont typeface="+mj-lt"/>
              <a:buAutoNum type="arabicPeriod"/>
            </a:pPr>
            <a:endParaRPr lang="en-US" b="0" i="0" dirty="0">
              <a:solidFill>
                <a:srgbClr val="374151"/>
              </a:solidFill>
              <a:effectLst/>
              <a:latin typeface="Helvetica" pitchFamily="2" charset="0"/>
            </a:endParaRPr>
          </a:p>
          <a:p>
            <a:pPr marL="0" indent="0" algn="l">
              <a:buNone/>
            </a:pPr>
            <a:r>
              <a:rPr lang="en-US" b="0" i="0" dirty="0">
                <a:solidFill>
                  <a:srgbClr val="374151"/>
                </a:solidFill>
                <a:effectLst/>
                <a:latin typeface="Helvetica" pitchFamily="2" charset="0"/>
              </a:rPr>
              <a:t>Metagenomic sequencing: Captures the genetic material of all microorganisms present, allowing for functional analysis.</a:t>
            </a:r>
          </a:p>
          <a:p>
            <a:pPr algn="l">
              <a:buFont typeface="+mj-lt"/>
              <a:buAutoNum type="arabicPeriod"/>
            </a:pPr>
            <a:endParaRPr lang="en-US" b="0" i="0" dirty="0">
              <a:solidFill>
                <a:srgbClr val="374151"/>
              </a:solidFill>
              <a:effectLst/>
              <a:latin typeface="Helvetica" pitchFamily="2" charset="0"/>
            </a:endParaRPr>
          </a:p>
          <a:p>
            <a:pPr marL="0" indent="0" algn="l">
              <a:buNone/>
            </a:pPr>
            <a:r>
              <a:rPr lang="en-US" b="0" i="0" dirty="0" err="1">
                <a:solidFill>
                  <a:srgbClr val="374151"/>
                </a:solidFill>
                <a:effectLst/>
                <a:latin typeface="Helvetica" pitchFamily="2" charset="0"/>
              </a:rPr>
              <a:t>Metatranscriptomic</a:t>
            </a:r>
            <a:r>
              <a:rPr lang="en-US" b="0" i="0" dirty="0">
                <a:solidFill>
                  <a:srgbClr val="374151"/>
                </a:solidFill>
                <a:effectLst/>
                <a:latin typeface="Helvetica" pitchFamily="2" charset="0"/>
              </a:rPr>
              <a:t> and metaproteomic data: Reveal gene expression and protein profiles, respectively.</a:t>
            </a:r>
          </a:p>
          <a:p>
            <a:pPr marL="0" indent="0" algn="l">
              <a:buNone/>
            </a:pPr>
            <a:endParaRPr lang="en-US" dirty="0">
              <a:solidFill>
                <a:srgbClr val="374151"/>
              </a:solidFill>
              <a:latin typeface="Helvetica" pitchFamily="2" charset="0"/>
            </a:endParaRPr>
          </a:p>
          <a:p>
            <a:pPr marL="0" indent="0" algn="l">
              <a:buNone/>
            </a:pPr>
            <a:r>
              <a:rPr lang="en-US" b="0" i="0" dirty="0">
                <a:solidFill>
                  <a:srgbClr val="374151"/>
                </a:solidFill>
                <a:effectLst/>
                <a:latin typeface="Helvetica" pitchFamily="2" charset="0"/>
              </a:rPr>
              <a:t>Host response: </a:t>
            </a:r>
            <a:r>
              <a:rPr lang="en-US" dirty="0">
                <a:solidFill>
                  <a:srgbClr val="374151"/>
                </a:solidFill>
                <a:latin typeface="Helvetica" pitchFamily="2" charset="0"/>
              </a:rPr>
              <a:t>transcriptomic (qPCR, </a:t>
            </a:r>
            <a:r>
              <a:rPr lang="en-US" dirty="0" err="1">
                <a:solidFill>
                  <a:srgbClr val="374151"/>
                </a:solidFill>
                <a:latin typeface="Helvetica" pitchFamily="2" charset="0"/>
              </a:rPr>
              <a:t>RNAseq</a:t>
            </a:r>
            <a:r>
              <a:rPr lang="en-US" dirty="0">
                <a:solidFill>
                  <a:srgbClr val="374151"/>
                </a:solidFill>
                <a:latin typeface="Helvetica" pitchFamily="2" charset="0"/>
              </a:rPr>
              <a:t>) and proteomics (</a:t>
            </a:r>
            <a:r>
              <a:rPr lang="en-US" b="0" i="0" dirty="0">
                <a:solidFill>
                  <a:srgbClr val="374151"/>
                </a:solidFill>
                <a:effectLst/>
                <a:latin typeface="Helvetica" pitchFamily="2" charset="0"/>
              </a:rPr>
              <a:t>ELISAs and Luminex)</a:t>
            </a:r>
          </a:p>
        </p:txBody>
      </p:sp>
      <p:sp>
        <p:nvSpPr>
          <p:cNvPr id="4" name="Slide Number Placeholder 3"/>
          <p:cNvSpPr>
            <a:spLocks noGrp="1"/>
          </p:cNvSpPr>
          <p:nvPr>
            <p:ph type="sldNum" sz="quarter" idx="5"/>
          </p:nvPr>
        </p:nvSpPr>
        <p:spPr/>
        <p:txBody>
          <a:bodyPr/>
          <a:lstStyle/>
          <a:p>
            <a:fld id="{E441E814-EE7C-AB4F-8FE9-E0030176582A}" type="slidenum">
              <a:rPr lang="en-US" smtClean="0"/>
              <a:t>10</a:t>
            </a:fld>
            <a:endParaRPr lang="en-US"/>
          </a:p>
        </p:txBody>
      </p:sp>
    </p:spTree>
    <p:extLst>
      <p:ext uri="{BB962C8B-B14F-4D97-AF65-F5344CB8AC3E}">
        <p14:creationId xmlns:p14="http://schemas.microsoft.com/office/powerpoint/2010/main" val="1189317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0" i="0" dirty="0">
                <a:solidFill>
                  <a:srgbClr val="374151"/>
                </a:solidFill>
                <a:effectLst/>
                <a:latin typeface="Helvetica" pitchFamily="2" charset="0"/>
              </a:rPr>
              <a:t>16S rRNA gene sequencing: Provides information on microbial community composition and diversity.</a:t>
            </a:r>
          </a:p>
          <a:p>
            <a:pPr algn="l">
              <a:buFont typeface="+mj-lt"/>
              <a:buAutoNum type="arabicPeriod"/>
            </a:pPr>
            <a:endParaRPr lang="en-US" b="0" i="0" dirty="0">
              <a:solidFill>
                <a:srgbClr val="374151"/>
              </a:solidFill>
              <a:effectLst/>
              <a:latin typeface="Helvetica" pitchFamily="2" charset="0"/>
            </a:endParaRPr>
          </a:p>
          <a:p>
            <a:pPr marL="0" indent="0" algn="l">
              <a:buNone/>
            </a:pPr>
            <a:r>
              <a:rPr lang="en-US" b="0" i="0" dirty="0">
                <a:solidFill>
                  <a:srgbClr val="374151"/>
                </a:solidFill>
                <a:effectLst/>
                <a:latin typeface="Helvetica" pitchFamily="2" charset="0"/>
              </a:rPr>
              <a:t>Metagenomic sequencing: Captures the genetic material of all microorganisms present, allowing for functional analysis.</a:t>
            </a:r>
          </a:p>
          <a:p>
            <a:pPr algn="l">
              <a:buFont typeface="+mj-lt"/>
              <a:buAutoNum type="arabicPeriod"/>
            </a:pPr>
            <a:endParaRPr lang="en-US" b="0" i="0" dirty="0">
              <a:solidFill>
                <a:srgbClr val="374151"/>
              </a:solidFill>
              <a:effectLst/>
              <a:latin typeface="Helvetica" pitchFamily="2" charset="0"/>
            </a:endParaRPr>
          </a:p>
          <a:p>
            <a:pPr marL="0" indent="0" algn="l">
              <a:buNone/>
            </a:pPr>
            <a:r>
              <a:rPr lang="en-US" b="0" i="0" dirty="0" err="1">
                <a:solidFill>
                  <a:srgbClr val="374151"/>
                </a:solidFill>
                <a:effectLst/>
                <a:latin typeface="Helvetica" pitchFamily="2" charset="0"/>
              </a:rPr>
              <a:t>Metatranscriptomic</a:t>
            </a:r>
            <a:r>
              <a:rPr lang="en-US" b="0" i="0" dirty="0">
                <a:solidFill>
                  <a:srgbClr val="374151"/>
                </a:solidFill>
                <a:effectLst/>
                <a:latin typeface="Helvetica" pitchFamily="2" charset="0"/>
              </a:rPr>
              <a:t> and metaproteomic data: Reveal gene expression and protein profiles, respectively.</a:t>
            </a:r>
          </a:p>
          <a:p>
            <a:pPr marL="0" indent="0" algn="l">
              <a:buNone/>
            </a:pPr>
            <a:endParaRPr lang="en-US" dirty="0">
              <a:solidFill>
                <a:srgbClr val="374151"/>
              </a:solidFill>
              <a:latin typeface="Helvetica" pitchFamily="2" charset="0"/>
            </a:endParaRPr>
          </a:p>
          <a:p>
            <a:pPr marL="0" indent="0" algn="l">
              <a:buNone/>
            </a:pPr>
            <a:r>
              <a:rPr lang="en-US" b="0" i="0" dirty="0">
                <a:solidFill>
                  <a:srgbClr val="374151"/>
                </a:solidFill>
                <a:effectLst/>
                <a:latin typeface="Helvetica" pitchFamily="2" charset="0"/>
              </a:rPr>
              <a:t>Host response: </a:t>
            </a:r>
            <a:r>
              <a:rPr lang="en-US" dirty="0">
                <a:solidFill>
                  <a:srgbClr val="374151"/>
                </a:solidFill>
                <a:latin typeface="Helvetica" pitchFamily="2" charset="0"/>
              </a:rPr>
              <a:t>transcriptomic (qPCR, </a:t>
            </a:r>
            <a:r>
              <a:rPr lang="en-US" dirty="0" err="1">
                <a:solidFill>
                  <a:srgbClr val="374151"/>
                </a:solidFill>
                <a:latin typeface="Helvetica" pitchFamily="2" charset="0"/>
              </a:rPr>
              <a:t>RNAseq</a:t>
            </a:r>
            <a:r>
              <a:rPr lang="en-US" dirty="0">
                <a:solidFill>
                  <a:srgbClr val="374151"/>
                </a:solidFill>
                <a:latin typeface="Helvetica" pitchFamily="2" charset="0"/>
              </a:rPr>
              <a:t>) and proteomics (</a:t>
            </a:r>
            <a:r>
              <a:rPr lang="en-US" b="0" i="0" dirty="0">
                <a:solidFill>
                  <a:srgbClr val="374151"/>
                </a:solidFill>
                <a:effectLst/>
                <a:latin typeface="Helvetica" pitchFamily="2" charset="0"/>
              </a:rPr>
              <a:t>ELISAs and Luminex)</a:t>
            </a:r>
          </a:p>
        </p:txBody>
      </p:sp>
      <p:sp>
        <p:nvSpPr>
          <p:cNvPr id="4" name="Slide Number Placeholder 3"/>
          <p:cNvSpPr>
            <a:spLocks noGrp="1"/>
          </p:cNvSpPr>
          <p:nvPr>
            <p:ph type="sldNum" sz="quarter" idx="5"/>
          </p:nvPr>
        </p:nvSpPr>
        <p:spPr/>
        <p:txBody>
          <a:bodyPr/>
          <a:lstStyle/>
          <a:p>
            <a:fld id="{E441E814-EE7C-AB4F-8FE9-E0030176582A}" type="slidenum">
              <a:rPr lang="en-US" smtClean="0"/>
              <a:t>11</a:t>
            </a:fld>
            <a:endParaRPr lang="en-US"/>
          </a:p>
        </p:txBody>
      </p:sp>
    </p:spTree>
    <p:extLst>
      <p:ext uri="{BB962C8B-B14F-4D97-AF65-F5344CB8AC3E}">
        <p14:creationId xmlns:p14="http://schemas.microsoft.com/office/powerpoint/2010/main" val="1286785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twitter.com</a:t>
            </a:r>
            <a:r>
              <a:rPr lang="en-US" dirty="0"/>
              <a:t>/</a:t>
            </a:r>
            <a:r>
              <a:rPr lang="en-US" dirty="0" err="1"/>
              <a:t>kmyoshimura</a:t>
            </a:r>
            <a:r>
              <a:rPr lang="en-US" dirty="0"/>
              <a:t>/status/1082489532052844544</a:t>
            </a:r>
          </a:p>
          <a:p>
            <a:endParaRPr lang="en-US" dirty="0"/>
          </a:p>
          <a:p>
            <a:pPr algn="l"/>
            <a:r>
              <a:rPr lang="en-US" b="0" i="0" dirty="0">
                <a:solidFill>
                  <a:srgbClr val="0F1419"/>
                </a:solidFill>
                <a:effectLst/>
                <a:latin typeface="TwitterChirp"/>
              </a:rPr>
              <a:t>Assistant Professor of Biology </a:t>
            </a:r>
            <a:r>
              <a:rPr lang="en-US" b="0" i="0" u="none" strike="noStrike" dirty="0">
                <a:solidFill>
                  <a:srgbClr val="1D9BF0"/>
                </a:solidFill>
                <a:effectLst/>
                <a:latin typeface="TwitterChirp"/>
                <a:hlinkClick r:id="rId3"/>
              </a:rPr>
              <a:t>@JMU</a:t>
            </a:r>
            <a:endParaRPr lang="en-US" b="0" i="0" dirty="0">
              <a:solidFill>
                <a:srgbClr val="0F1419"/>
              </a:solidFill>
              <a:effectLst/>
              <a:latin typeface="TwitterChirp"/>
            </a:endParaRPr>
          </a:p>
          <a:p>
            <a:r>
              <a:rPr lang="en-US" b="0" i="0" dirty="0">
                <a:solidFill>
                  <a:srgbClr val="0F1419"/>
                </a:solidFill>
                <a:effectLst/>
                <a:latin typeface="TwitterChirp"/>
              </a:rPr>
              <a:t>. I study marine and aquatic microbial ecology and ecophysiology. All opinions my own.</a:t>
            </a:r>
            <a:endParaRPr lang="en-US" dirty="0"/>
          </a:p>
          <a:p>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13</a:t>
            </a:fld>
            <a:endParaRPr lang="en-US"/>
          </a:p>
        </p:txBody>
      </p:sp>
    </p:spTree>
    <p:extLst>
      <p:ext uri="{BB962C8B-B14F-4D97-AF65-F5344CB8AC3E}">
        <p14:creationId xmlns:p14="http://schemas.microsoft.com/office/powerpoint/2010/main" val="2148321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twitter.com</a:t>
            </a:r>
            <a:r>
              <a:rPr lang="en-US" dirty="0"/>
              <a:t>/</a:t>
            </a:r>
            <a:r>
              <a:rPr lang="en-US" dirty="0" err="1"/>
              <a:t>kmyoshimura</a:t>
            </a:r>
            <a:r>
              <a:rPr lang="en-US" dirty="0"/>
              <a:t>/status/1082489532052844544</a:t>
            </a:r>
          </a:p>
          <a:p>
            <a:endParaRPr lang="en-US" dirty="0"/>
          </a:p>
          <a:p>
            <a:pPr algn="l"/>
            <a:r>
              <a:rPr lang="en-US" b="0" i="0" dirty="0">
                <a:solidFill>
                  <a:srgbClr val="0F1419"/>
                </a:solidFill>
                <a:effectLst/>
                <a:latin typeface="TwitterChirp"/>
              </a:rPr>
              <a:t>Assistant Professor of Biology </a:t>
            </a:r>
            <a:r>
              <a:rPr lang="en-US" b="0" i="0" u="none" strike="noStrike" dirty="0">
                <a:solidFill>
                  <a:srgbClr val="1D9BF0"/>
                </a:solidFill>
                <a:effectLst/>
                <a:latin typeface="TwitterChirp"/>
                <a:hlinkClick r:id="rId3"/>
              </a:rPr>
              <a:t>@JMU</a:t>
            </a:r>
            <a:endParaRPr lang="en-US" b="0" i="0" dirty="0">
              <a:solidFill>
                <a:srgbClr val="0F1419"/>
              </a:solidFill>
              <a:effectLst/>
              <a:latin typeface="TwitterChirp"/>
            </a:endParaRPr>
          </a:p>
          <a:p>
            <a:r>
              <a:rPr lang="en-US" b="0" i="0" dirty="0">
                <a:solidFill>
                  <a:srgbClr val="0F1419"/>
                </a:solidFill>
                <a:effectLst/>
                <a:latin typeface="TwitterChirp"/>
              </a:rPr>
              <a:t>. I study marine and aquatic microbial ecology and ecophysiology. All opinions my own.</a:t>
            </a:r>
            <a:endParaRPr lang="en-US" dirty="0"/>
          </a:p>
        </p:txBody>
      </p:sp>
      <p:sp>
        <p:nvSpPr>
          <p:cNvPr id="4" name="Slide Number Placeholder 3"/>
          <p:cNvSpPr>
            <a:spLocks noGrp="1"/>
          </p:cNvSpPr>
          <p:nvPr>
            <p:ph type="sldNum" sz="quarter" idx="5"/>
          </p:nvPr>
        </p:nvSpPr>
        <p:spPr/>
        <p:txBody>
          <a:bodyPr/>
          <a:lstStyle/>
          <a:p>
            <a:fld id="{E441E814-EE7C-AB4F-8FE9-E0030176582A}" type="slidenum">
              <a:rPr lang="en-US" smtClean="0"/>
              <a:t>14</a:t>
            </a:fld>
            <a:endParaRPr lang="en-US"/>
          </a:p>
        </p:txBody>
      </p:sp>
    </p:spTree>
    <p:extLst>
      <p:ext uri="{BB962C8B-B14F-4D97-AF65-F5344CB8AC3E}">
        <p14:creationId xmlns:p14="http://schemas.microsoft.com/office/powerpoint/2010/main" val="3505455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B6BC9-C5BD-45CC-CED8-D322A29F89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8C6653-63D5-1773-37A5-C81C8A0109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5A76EC-EE5F-A508-B122-1CC0B464CD43}"/>
              </a:ext>
            </a:extLst>
          </p:cNvPr>
          <p:cNvSpPr>
            <a:spLocks noGrp="1"/>
          </p:cNvSpPr>
          <p:nvPr>
            <p:ph type="dt" sz="half" idx="10"/>
          </p:nvPr>
        </p:nvSpPr>
        <p:spPr/>
        <p:txBody>
          <a:bodyPr/>
          <a:lstStyle/>
          <a:p>
            <a:fld id="{CA79361A-DA74-BC4E-8230-C342646B7DBA}" type="datetimeFigureOut">
              <a:rPr lang="en-US" smtClean="0"/>
              <a:t>7/6/25</a:t>
            </a:fld>
            <a:endParaRPr lang="en-US"/>
          </a:p>
        </p:txBody>
      </p:sp>
      <p:sp>
        <p:nvSpPr>
          <p:cNvPr id="5" name="Footer Placeholder 4">
            <a:extLst>
              <a:ext uri="{FF2B5EF4-FFF2-40B4-BE49-F238E27FC236}">
                <a16:creationId xmlns:a16="http://schemas.microsoft.com/office/drawing/2014/main" id="{4D43CA9A-FD39-3D3A-FF40-CA4E96ED02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FDD4C0-0735-025B-231C-E245C34CF69B}"/>
              </a:ext>
            </a:extLst>
          </p:cNvPr>
          <p:cNvSpPr>
            <a:spLocks noGrp="1"/>
          </p:cNvSpPr>
          <p:nvPr>
            <p:ph type="sldNum" sz="quarter" idx="12"/>
          </p:nvPr>
        </p:nvSpPr>
        <p:spPr/>
        <p:txBody>
          <a:bodyPr/>
          <a:lstStyle/>
          <a:p>
            <a:fld id="{FEB55060-8515-4F42-8AFF-7994C25DCDF1}" type="slidenum">
              <a:rPr lang="en-US" smtClean="0"/>
              <a:t>‹#›</a:t>
            </a:fld>
            <a:endParaRPr lang="en-US"/>
          </a:p>
        </p:txBody>
      </p:sp>
    </p:spTree>
    <p:extLst>
      <p:ext uri="{BB962C8B-B14F-4D97-AF65-F5344CB8AC3E}">
        <p14:creationId xmlns:p14="http://schemas.microsoft.com/office/powerpoint/2010/main" val="1129589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05FF-A198-44BC-FBAF-B38DBE3967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D24C98-08FD-2F25-B030-83DA466B9D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4E05E-B5FA-65E0-2191-1BE3BCE4B030}"/>
              </a:ext>
            </a:extLst>
          </p:cNvPr>
          <p:cNvSpPr>
            <a:spLocks noGrp="1"/>
          </p:cNvSpPr>
          <p:nvPr>
            <p:ph type="dt" sz="half" idx="10"/>
          </p:nvPr>
        </p:nvSpPr>
        <p:spPr/>
        <p:txBody>
          <a:bodyPr/>
          <a:lstStyle/>
          <a:p>
            <a:fld id="{CA79361A-DA74-BC4E-8230-C342646B7DBA}" type="datetimeFigureOut">
              <a:rPr lang="en-US" smtClean="0"/>
              <a:t>7/6/25</a:t>
            </a:fld>
            <a:endParaRPr lang="en-US"/>
          </a:p>
        </p:txBody>
      </p:sp>
      <p:sp>
        <p:nvSpPr>
          <p:cNvPr id="5" name="Footer Placeholder 4">
            <a:extLst>
              <a:ext uri="{FF2B5EF4-FFF2-40B4-BE49-F238E27FC236}">
                <a16:creationId xmlns:a16="http://schemas.microsoft.com/office/drawing/2014/main" id="{8044E370-D3CD-AF29-D942-792649EA42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4803A3-0EFB-F1E5-6280-A8ED123744CD}"/>
              </a:ext>
            </a:extLst>
          </p:cNvPr>
          <p:cNvSpPr>
            <a:spLocks noGrp="1"/>
          </p:cNvSpPr>
          <p:nvPr>
            <p:ph type="sldNum" sz="quarter" idx="12"/>
          </p:nvPr>
        </p:nvSpPr>
        <p:spPr/>
        <p:txBody>
          <a:bodyPr/>
          <a:lstStyle/>
          <a:p>
            <a:fld id="{FEB55060-8515-4F42-8AFF-7994C25DCDF1}" type="slidenum">
              <a:rPr lang="en-US" smtClean="0"/>
              <a:t>‹#›</a:t>
            </a:fld>
            <a:endParaRPr lang="en-US"/>
          </a:p>
        </p:txBody>
      </p:sp>
    </p:spTree>
    <p:extLst>
      <p:ext uri="{BB962C8B-B14F-4D97-AF65-F5344CB8AC3E}">
        <p14:creationId xmlns:p14="http://schemas.microsoft.com/office/powerpoint/2010/main" val="115133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2AA908-3DB8-05BB-6CEF-6EF8091BEA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AF3EE8-9F67-20C8-8BBB-9D441A065E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10952-AB1D-714E-D7B6-10707B065ACE}"/>
              </a:ext>
            </a:extLst>
          </p:cNvPr>
          <p:cNvSpPr>
            <a:spLocks noGrp="1"/>
          </p:cNvSpPr>
          <p:nvPr>
            <p:ph type="dt" sz="half" idx="10"/>
          </p:nvPr>
        </p:nvSpPr>
        <p:spPr/>
        <p:txBody>
          <a:bodyPr/>
          <a:lstStyle/>
          <a:p>
            <a:fld id="{CA79361A-DA74-BC4E-8230-C342646B7DBA}" type="datetimeFigureOut">
              <a:rPr lang="en-US" smtClean="0"/>
              <a:t>7/6/25</a:t>
            </a:fld>
            <a:endParaRPr lang="en-US"/>
          </a:p>
        </p:txBody>
      </p:sp>
      <p:sp>
        <p:nvSpPr>
          <p:cNvPr id="5" name="Footer Placeholder 4">
            <a:extLst>
              <a:ext uri="{FF2B5EF4-FFF2-40B4-BE49-F238E27FC236}">
                <a16:creationId xmlns:a16="http://schemas.microsoft.com/office/drawing/2014/main" id="{CA54F8E3-BBD2-07FD-AAC8-77534960A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A920F6-6F1B-CC81-243B-E9E87637F2FC}"/>
              </a:ext>
            </a:extLst>
          </p:cNvPr>
          <p:cNvSpPr>
            <a:spLocks noGrp="1"/>
          </p:cNvSpPr>
          <p:nvPr>
            <p:ph type="sldNum" sz="quarter" idx="12"/>
          </p:nvPr>
        </p:nvSpPr>
        <p:spPr/>
        <p:txBody>
          <a:bodyPr/>
          <a:lstStyle/>
          <a:p>
            <a:fld id="{FEB55060-8515-4F42-8AFF-7994C25DCDF1}" type="slidenum">
              <a:rPr lang="en-US" smtClean="0"/>
              <a:t>‹#›</a:t>
            </a:fld>
            <a:endParaRPr lang="en-US"/>
          </a:p>
        </p:txBody>
      </p:sp>
    </p:spTree>
    <p:extLst>
      <p:ext uri="{BB962C8B-B14F-4D97-AF65-F5344CB8AC3E}">
        <p14:creationId xmlns:p14="http://schemas.microsoft.com/office/powerpoint/2010/main" val="1526890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B3DD-CD0C-CDE4-F79B-78EC1D1160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04E1A-4490-412C-786F-A390B68C96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DCDAAF-E415-0497-5D4F-38ECCB390333}"/>
              </a:ext>
            </a:extLst>
          </p:cNvPr>
          <p:cNvSpPr>
            <a:spLocks noGrp="1"/>
          </p:cNvSpPr>
          <p:nvPr>
            <p:ph type="dt" sz="half" idx="10"/>
          </p:nvPr>
        </p:nvSpPr>
        <p:spPr/>
        <p:txBody>
          <a:bodyPr/>
          <a:lstStyle/>
          <a:p>
            <a:fld id="{CA79361A-DA74-BC4E-8230-C342646B7DBA}" type="datetimeFigureOut">
              <a:rPr lang="en-US" smtClean="0"/>
              <a:t>7/6/25</a:t>
            </a:fld>
            <a:endParaRPr lang="en-US"/>
          </a:p>
        </p:txBody>
      </p:sp>
      <p:sp>
        <p:nvSpPr>
          <p:cNvPr id="5" name="Footer Placeholder 4">
            <a:extLst>
              <a:ext uri="{FF2B5EF4-FFF2-40B4-BE49-F238E27FC236}">
                <a16:creationId xmlns:a16="http://schemas.microsoft.com/office/drawing/2014/main" id="{BBAAA722-4175-C059-E7EF-DAB82ED78B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CE112C-93CD-8CDB-CB48-90B2E47A59E3}"/>
              </a:ext>
            </a:extLst>
          </p:cNvPr>
          <p:cNvSpPr>
            <a:spLocks noGrp="1"/>
          </p:cNvSpPr>
          <p:nvPr>
            <p:ph type="sldNum" sz="quarter" idx="12"/>
          </p:nvPr>
        </p:nvSpPr>
        <p:spPr/>
        <p:txBody>
          <a:bodyPr/>
          <a:lstStyle/>
          <a:p>
            <a:fld id="{FEB55060-8515-4F42-8AFF-7994C25DCDF1}" type="slidenum">
              <a:rPr lang="en-US" smtClean="0"/>
              <a:t>‹#›</a:t>
            </a:fld>
            <a:endParaRPr lang="en-US"/>
          </a:p>
        </p:txBody>
      </p:sp>
    </p:spTree>
    <p:extLst>
      <p:ext uri="{BB962C8B-B14F-4D97-AF65-F5344CB8AC3E}">
        <p14:creationId xmlns:p14="http://schemas.microsoft.com/office/powerpoint/2010/main" val="1712502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9C049-F8BC-CD5B-29A5-E9E0C9F1C9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F79667-FFB0-CBDD-7748-201B01868D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D94D3F-2787-0D94-CE8B-73AA959BC023}"/>
              </a:ext>
            </a:extLst>
          </p:cNvPr>
          <p:cNvSpPr>
            <a:spLocks noGrp="1"/>
          </p:cNvSpPr>
          <p:nvPr>
            <p:ph type="dt" sz="half" idx="10"/>
          </p:nvPr>
        </p:nvSpPr>
        <p:spPr/>
        <p:txBody>
          <a:bodyPr/>
          <a:lstStyle/>
          <a:p>
            <a:fld id="{CA79361A-DA74-BC4E-8230-C342646B7DBA}" type="datetimeFigureOut">
              <a:rPr lang="en-US" smtClean="0"/>
              <a:t>7/6/25</a:t>
            </a:fld>
            <a:endParaRPr lang="en-US"/>
          </a:p>
        </p:txBody>
      </p:sp>
      <p:sp>
        <p:nvSpPr>
          <p:cNvPr id="5" name="Footer Placeholder 4">
            <a:extLst>
              <a:ext uri="{FF2B5EF4-FFF2-40B4-BE49-F238E27FC236}">
                <a16:creationId xmlns:a16="http://schemas.microsoft.com/office/drawing/2014/main" id="{926BE343-D59F-7CA8-C709-59995D2469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F055E2-FC4A-DBA8-ACCB-FED682F415D0}"/>
              </a:ext>
            </a:extLst>
          </p:cNvPr>
          <p:cNvSpPr>
            <a:spLocks noGrp="1"/>
          </p:cNvSpPr>
          <p:nvPr>
            <p:ph type="sldNum" sz="quarter" idx="12"/>
          </p:nvPr>
        </p:nvSpPr>
        <p:spPr/>
        <p:txBody>
          <a:bodyPr/>
          <a:lstStyle/>
          <a:p>
            <a:fld id="{FEB55060-8515-4F42-8AFF-7994C25DCDF1}" type="slidenum">
              <a:rPr lang="en-US" smtClean="0"/>
              <a:t>‹#›</a:t>
            </a:fld>
            <a:endParaRPr lang="en-US"/>
          </a:p>
        </p:txBody>
      </p:sp>
    </p:spTree>
    <p:extLst>
      <p:ext uri="{BB962C8B-B14F-4D97-AF65-F5344CB8AC3E}">
        <p14:creationId xmlns:p14="http://schemas.microsoft.com/office/powerpoint/2010/main" val="1432379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5799E-C748-872B-5C95-BCFBB628FF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8B185-405D-D6D8-C623-B93727F221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FD8992-3FE0-66A0-2839-A8426B2200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F94DDD-DA89-AB42-E464-C86005348810}"/>
              </a:ext>
            </a:extLst>
          </p:cNvPr>
          <p:cNvSpPr>
            <a:spLocks noGrp="1"/>
          </p:cNvSpPr>
          <p:nvPr>
            <p:ph type="dt" sz="half" idx="10"/>
          </p:nvPr>
        </p:nvSpPr>
        <p:spPr/>
        <p:txBody>
          <a:bodyPr/>
          <a:lstStyle/>
          <a:p>
            <a:fld id="{CA79361A-DA74-BC4E-8230-C342646B7DBA}" type="datetimeFigureOut">
              <a:rPr lang="en-US" smtClean="0"/>
              <a:t>7/6/25</a:t>
            </a:fld>
            <a:endParaRPr lang="en-US"/>
          </a:p>
        </p:txBody>
      </p:sp>
      <p:sp>
        <p:nvSpPr>
          <p:cNvPr id="6" name="Footer Placeholder 5">
            <a:extLst>
              <a:ext uri="{FF2B5EF4-FFF2-40B4-BE49-F238E27FC236}">
                <a16:creationId xmlns:a16="http://schemas.microsoft.com/office/drawing/2014/main" id="{3FF45C58-9AA2-F055-60F7-BB1629EE3B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DCB90B-3C61-95FD-66F3-38377D8DCB2B}"/>
              </a:ext>
            </a:extLst>
          </p:cNvPr>
          <p:cNvSpPr>
            <a:spLocks noGrp="1"/>
          </p:cNvSpPr>
          <p:nvPr>
            <p:ph type="sldNum" sz="quarter" idx="12"/>
          </p:nvPr>
        </p:nvSpPr>
        <p:spPr/>
        <p:txBody>
          <a:bodyPr/>
          <a:lstStyle/>
          <a:p>
            <a:fld id="{FEB55060-8515-4F42-8AFF-7994C25DCDF1}" type="slidenum">
              <a:rPr lang="en-US" smtClean="0"/>
              <a:t>‹#›</a:t>
            </a:fld>
            <a:endParaRPr lang="en-US"/>
          </a:p>
        </p:txBody>
      </p:sp>
    </p:spTree>
    <p:extLst>
      <p:ext uri="{BB962C8B-B14F-4D97-AF65-F5344CB8AC3E}">
        <p14:creationId xmlns:p14="http://schemas.microsoft.com/office/powerpoint/2010/main" val="2871919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44E22-F8B2-DE24-1CF2-3C62C86EC9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F554E9-71AE-BDA3-4BCA-E3D4C4FF2C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A54268-0F43-09FA-FB2E-CCC4648C47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903ADC-149A-39EE-18D4-4D49B2A2B6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72E153-2633-C040-ADB0-1269C1427C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46C4E8-FF85-519F-9FE9-7A0FB0217908}"/>
              </a:ext>
            </a:extLst>
          </p:cNvPr>
          <p:cNvSpPr>
            <a:spLocks noGrp="1"/>
          </p:cNvSpPr>
          <p:nvPr>
            <p:ph type="dt" sz="half" idx="10"/>
          </p:nvPr>
        </p:nvSpPr>
        <p:spPr/>
        <p:txBody>
          <a:bodyPr/>
          <a:lstStyle/>
          <a:p>
            <a:fld id="{CA79361A-DA74-BC4E-8230-C342646B7DBA}" type="datetimeFigureOut">
              <a:rPr lang="en-US" smtClean="0"/>
              <a:t>7/6/25</a:t>
            </a:fld>
            <a:endParaRPr lang="en-US"/>
          </a:p>
        </p:txBody>
      </p:sp>
      <p:sp>
        <p:nvSpPr>
          <p:cNvPr id="8" name="Footer Placeholder 7">
            <a:extLst>
              <a:ext uri="{FF2B5EF4-FFF2-40B4-BE49-F238E27FC236}">
                <a16:creationId xmlns:a16="http://schemas.microsoft.com/office/drawing/2014/main" id="{E5360A1B-1753-3C90-F6A1-8CE8D329F2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A82BF2-E118-455D-5D50-D42965A12DB0}"/>
              </a:ext>
            </a:extLst>
          </p:cNvPr>
          <p:cNvSpPr>
            <a:spLocks noGrp="1"/>
          </p:cNvSpPr>
          <p:nvPr>
            <p:ph type="sldNum" sz="quarter" idx="12"/>
          </p:nvPr>
        </p:nvSpPr>
        <p:spPr/>
        <p:txBody>
          <a:bodyPr/>
          <a:lstStyle/>
          <a:p>
            <a:fld id="{FEB55060-8515-4F42-8AFF-7994C25DCDF1}" type="slidenum">
              <a:rPr lang="en-US" smtClean="0"/>
              <a:t>‹#›</a:t>
            </a:fld>
            <a:endParaRPr lang="en-US"/>
          </a:p>
        </p:txBody>
      </p:sp>
    </p:spTree>
    <p:extLst>
      <p:ext uri="{BB962C8B-B14F-4D97-AF65-F5344CB8AC3E}">
        <p14:creationId xmlns:p14="http://schemas.microsoft.com/office/powerpoint/2010/main" val="499888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59DB6-8BC1-51BF-24E4-7306B7C987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43042D-2180-CADF-206C-84B866BDB54D}"/>
              </a:ext>
            </a:extLst>
          </p:cNvPr>
          <p:cNvSpPr>
            <a:spLocks noGrp="1"/>
          </p:cNvSpPr>
          <p:nvPr>
            <p:ph type="dt" sz="half" idx="10"/>
          </p:nvPr>
        </p:nvSpPr>
        <p:spPr/>
        <p:txBody>
          <a:bodyPr/>
          <a:lstStyle/>
          <a:p>
            <a:fld id="{CA79361A-DA74-BC4E-8230-C342646B7DBA}" type="datetimeFigureOut">
              <a:rPr lang="en-US" smtClean="0"/>
              <a:t>7/6/25</a:t>
            </a:fld>
            <a:endParaRPr lang="en-US"/>
          </a:p>
        </p:txBody>
      </p:sp>
      <p:sp>
        <p:nvSpPr>
          <p:cNvPr id="4" name="Footer Placeholder 3">
            <a:extLst>
              <a:ext uri="{FF2B5EF4-FFF2-40B4-BE49-F238E27FC236}">
                <a16:creationId xmlns:a16="http://schemas.microsoft.com/office/drawing/2014/main" id="{0B7A3F21-1523-DF39-CDAD-8E03213E43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73F7B3-0F5D-DCEB-C6BF-F375DA30E182}"/>
              </a:ext>
            </a:extLst>
          </p:cNvPr>
          <p:cNvSpPr>
            <a:spLocks noGrp="1"/>
          </p:cNvSpPr>
          <p:nvPr>
            <p:ph type="sldNum" sz="quarter" idx="12"/>
          </p:nvPr>
        </p:nvSpPr>
        <p:spPr/>
        <p:txBody>
          <a:bodyPr/>
          <a:lstStyle/>
          <a:p>
            <a:fld id="{FEB55060-8515-4F42-8AFF-7994C25DCDF1}" type="slidenum">
              <a:rPr lang="en-US" smtClean="0"/>
              <a:t>‹#›</a:t>
            </a:fld>
            <a:endParaRPr lang="en-US"/>
          </a:p>
        </p:txBody>
      </p:sp>
    </p:spTree>
    <p:extLst>
      <p:ext uri="{BB962C8B-B14F-4D97-AF65-F5344CB8AC3E}">
        <p14:creationId xmlns:p14="http://schemas.microsoft.com/office/powerpoint/2010/main" val="1605546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50A379-E194-93A0-BC49-DD54470CF3E6}"/>
              </a:ext>
            </a:extLst>
          </p:cNvPr>
          <p:cNvSpPr>
            <a:spLocks noGrp="1"/>
          </p:cNvSpPr>
          <p:nvPr>
            <p:ph type="dt" sz="half" idx="10"/>
          </p:nvPr>
        </p:nvSpPr>
        <p:spPr/>
        <p:txBody>
          <a:bodyPr/>
          <a:lstStyle/>
          <a:p>
            <a:fld id="{CA79361A-DA74-BC4E-8230-C342646B7DBA}" type="datetimeFigureOut">
              <a:rPr lang="en-US" smtClean="0"/>
              <a:t>7/6/25</a:t>
            </a:fld>
            <a:endParaRPr lang="en-US"/>
          </a:p>
        </p:txBody>
      </p:sp>
      <p:sp>
        <p:nvSpPr>
          <p:cNvPr id="3" name="Footer Placeholder 2">
            <a:extLst>
              <a:ext uri="{FF2B5EF4-FFF2-40B4-BE49-F238E27FC236}">
                <a16:creationId xmlns:a16="http://schemas.microsoft.com/office/drawing/2014/main" id="{C4A4FF10-E05D-179F-C9E5-2BBF4C59A1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A23A30-FF4E-89A4-15DF-BE287BB2DBB6}"/>
              </a:ext>
            </a:extLst>
          </p:cNvPr>
          <p:cNvSpPr>
            <a:spLocks noGrp="1"/>
          </p:cNvSpPr>
          <p:nvPr>
            <p:ph type="sldNum" sz="quarter" idx="12"/>
          </p:nvPr>
        </p:nvSpPr>
        <p:spPr/>
        <p:txBody>
          <a:bodyPr/>
          <a:lstStyle/>
          <a:p>
            <a:fld id="{FEB55060-8515-4F42-8AFF-7994C25DCDF1}" type="slidenum">
              <a:rPr lang="en-US" smtClean="0"/>
              <a:t>‹#›</a:t>
            </a:fld>
            <a:endParaRPr lang="en-US"/>
          </a:p>
        </p:txBody>
      </p:sp>
    </p:spTree>
    <p:extLst>
      <p:ext uri="{BB962C8B-B14F-4D97-AF65-F5344CB8AC3E}">
        <p14:creationId xmlns:p14="http://schemas.microsoft.com/office/powerpoint/2010/main" val="356637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ACE04-28FC-E9C7-FCCE-AF21B2C7C3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FB4092-8EA6-65F5-4AC2-9002647A61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D17FA2-ACE7-4DA5-713F-FBF52D0B4C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76DD70-F86A-82B1-FFBC-719E4DDCFF4B}"/>
              </a:ext>
            </a:extLst>
          </p:cNvPr>
          <p:cNvSpPr>
            <a:spLocks noGrp="1"/>
          </p:cNvSpPr>
          <p:nvPr>
            <p:ph type="dt" sz="half" idx="10"/>
          </p:nvPr>
        </p:nvSpPr>
        <p:spPr/>
        <p:txBody>
          <a:bodyPr/>
          <a:lstStyle/>
          <a:p>
            <a:fld id="{CA79361A-DA74-BC4E-8230-C342646B7DBA}" type="datetimeFigureOut">
              <a:rPr lang="en-US" smtClean="0"/>
              <a:t>7/6/25</a:t>
            </a:fld>
            <a:endParaRPr lang="en-US"/>
          </a:p>
        </p:txBody>
      </p:sp>
      <p:sp>
        <p:nvSpPr>
          <p:cNvPr id="6" name="Footer Placeholder 5">
            <a:extLst>
              <a:ext uri="{FF2B5EF4-FFF2-40B4-BE49-F238E27FC236}">
                <a16:creationId xmlns:a16="http://schemas.microsoft.com/office/drawing/2014/main" id="{DEBF34C1-EA6A-2764-5830-0A14610E5A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695D51-AAF5-3448-165A-762F0A143401}"/>
              </a:ext>
            </a:extLst>
          </p:cNvPr>
          <p:cNvSpPr>
            <a:spLocks noGrp="1"/>
          </p:cNvSpPr>
          <p:nvPr>
            <p:ph type="sldNum" sz="quarter" idx="12"/>
          </p:nvPr>
        </p:nvSpPr>
        <p:spPr/>
        <p:txBody>
          <a:bodyPr/>
          <a:lstStyle/>
          <a:p>
            <a:fld id="{FEB55060-8515-4F42-8AFF-7994C25DCDF1}" type="slidenum">
              <a:rPr lang="en-US" smtClean="0"/>
              <a:t>‹#›</a:t>
            </a:fld>
            <a:endParaRPr lang="en-US"/>
          </a:p>
        </p:txBody>
      </p:sp>
    </p:spTree>
    <p:extLst>
      <p:ext uri="{BB962C8B-B14F-4D97-AF65-F5344CB8AC3E}">
        <p14:creationId xmlns:p14="http://schemas.microsoft.com/office/powerpoint/2010/main" val="792809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7F9F1-BB85-90EA-C291-058D455C05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31BB0C-8010-0537-951E-10FAE3E1EB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2E02A8-7013-6EA4-8AE2-CF7C640F30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4C728C-DA4B-45DC-60C1-4871DEF87432}"/>
              </a:ext>
            </a:extLst>
          </p:cNvPr>
          <p:cNvSpPr>
            <a:spLocks noGrp="1"/>
          </p:cNvSpPr>
          <p:nvPr>
            <p:ph type="dt" sz="half" idx="10"/>
          </p:nvPr>
        </p:nvSpPr>
        <p:spPr/>
        <p:txBody>
          <a:bodyPr/>
          <a:lstStyle/>
          <a:p>
            <a:fld id="{CA79361A-DA74-BC4E-8230-C342646B7DBA}" type="datetimeFigureOut">
              <a:rPr lang="en-US" smtClean="0"/>
              <a:t>7/6/25</a:t>
            </a:fld>
            <a:endParaRPr lang="en-US"/>
          </a:p>
        </p:txBody>
      </p:sp>
      <p:sp>
        <p:nvSpPr>
          <p:cNvPr id="6" name="Footer Placeholder 5">
            <a:extLst>
              <a:ext uri="{FF2B5EF4-FFF2-40B4-BE49-F238E27FC236}">
                <a16:creationId xmlns:a16="http://schemas.microsoft.com/office/drawing/2014/main" id="{4714CE9B-B7BE-FE3F-5672-039C3FC53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70BEA-4BF6-0FD0-61FB-5950C477FBA0}"/>
              </a:ext>
            </a:extLst>
          </p:cNvPr>
          <p:cNvSpPr>
            <a:spLocks noGrp="1"/>
          </p:cNvSpPr>
          <p:nvPr>
            <p:ph type="sldNum" sz="quarter" idx="12"/>
          </p:nvPr>
        </p:nvSpPr>
        <p:spPr/>
        <p:txBody>
          <a:bodyPr/>
          <a:lstStyle/>
          <a:p>
            <a:fld id="{FEB55060-8515-4F42-8AFF-7994C25DCDF1}" type="slidenum">
              <a:rPr lang="en-US" smtClean="0"/>
              <a:t>‹#›</a:t>
            </a:fld>
            <a:endParaRPr lang="en-US"/>
          </a:p>
        </p:txBody>
      </p:sp>
    </p:spTree>
    <p:extLst>
      <p:ext uri="{BB962C8B-B14F-4D97-AF65-F5344CB8AC3E}">
        <p14:creationId xmlns:p14="http://schemas.microsoft.com/office/powerpoint/2010/main" val="2315106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982726-AB7D-61BE-3773-5DAD81E9E8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AA9C4F-D2E7-31C9-723D-E32FEDAC49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9B6FF-11EE-BF0D-4747-0854039889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79361A-DA74-BC4E-8230-C342646B7DBA}" type="datetimeFigureOut">
              <a:rPr lang="en-US" smtClean="0"/>
              <a:t>7/6/25</a:t>
            </a:fld>
            <a:endParaRPr lang="en-US"/>
          </a:p>
        </p:txBody>
      </p:sp>
      <p:sp>
        <p:nvSpPr>
          <p:cNvPr id="5" name="Footer Placeholder 4">
            <a:extLst>
              <a:ext uri="{FF2B5EF4-FFF2-40B4-BE49-F238E27FC236}">
                <a16:creationId xmlns:a16="http://schemas.microsoft.com/office/drawing/2014/main" id="{6938D4C9-C3C7-CF1B-1E32-D2F9C3A151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C4B90C-A1B8-A802-F9A9-ACFE00FE0E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B55060-8515-4F42-8AFF-7994C25DCDF1}" type="slidenum">
              <a:rPr lang="en-US" smtClean="0"/>
              <a:t>‹#›</a:t>
            </a:fld>
            <a:endParaRPr lang="en-US"/>
          </a:p>
        </p:txBody>
      </p:sp>
    </p:spTree>
    <p:extLst>
      <p:ext uri="{BB962C8B-B14F-4D97-AF65-F5344CB8AC3E}">
        <p14:creationId xmlns:p14="http://schemas.microsoft.com/office/powerpoint/2010/main" val="2304275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F9940-53D8-1947-CD77-29A801728B6F}"/>
              </a:ext>
            </a:extLst>
          </p:cNvPr>
          <p:cNvSpPr>
            <a:spLocks noGrp="1"/>
          </p:cNvSpPr>
          <p:nvPr>
            <p:ph type="ctrTitle"/>
          </p:nvPr>
        </p:nvSpPr>
        <p:spPr/>
        <p:txBody>
          <a:bodyPr>
            <a:normAutofit/>
          </a:bodyPr>
          <a:lstStyle/>
          <a:p>
            <a:r>
              <a:rPr lang="en-US" sz="5400" dirty="0">
                <a:latin typeface="Helvetica" pitchFamily="2" charset="0"/>
              </a:rPr>
              <a:t>Microbiome Analysis</a:t>
            </a:r>
          </a:p>
        </p:txBody>
      </p:sp>
      <p:sp>
        <p:nvSpPr>
          <p:cNvPr id="5" name="Subtitle 4">
            <a:extLst>
              <a:ext uri="{FF2B5EF4-FFF2-40B4-BE49-F238E27FC236}">
                <a16:creationId xmlns:a16="http://schemas.microsoft.com/office/drawing/2014/main" id="{953913B1-0DD9-FD90-91AC-D2C5155D7D05}"/>
              </a:ext>
            </a:extLst>
          </p:cNvPr>
          <p:cNvSpPr>
            <a:spLocks noGrp="1"/>
          </p:cNvSpPr>
          <p:nvPr>
            <p:ph type="subTitle" idx="1"/>
          </p:nvPr>
        </p:nvSpPr>
        <p:spPr/>
        <p:txBody>
          <a:bodyPr/>
          <a:lstStyle/>
          <a:p>
            <a:r>
              <a:rPr lang="en-US" dirty="0"/>
              <a:t>Parts 1-4</a:t>
            </a:r>
          </a:p>
          <a:p>
            <a:r>
              <a:rPr lang="en-US" dirty="0"/>
              <a:t>FAIR 2025</a:t>
            </a:r>
          </a:p>
          <a:p>
            <a:r>
              <a:rPr lang="en-US" dirty="0"/>
              <a:t>Yasmin </a:t>
            </a:r>
            <a:r>
              <a:rPr lang="en-US" dirty="0" err="1"/>
              <a:t>Hilliam</a:t>
            </a:r>
            <a:r>
              <a:rPr lang="en-US" dirty="0"/>
              <a:t>, PhD &amp; Rebecca Valls, PhD </a:t>
            </a:r>
          </a:p>
        </p:txBody>
      </p:sp>
    </p:spTree>
    <p:extLst>
      <p:ext uri="{BB962C8B-B14F-4D97-AF65-F5344CB8AC3E}">
        <p14:creationId xmlns:p14="http://schemas.microsoft.com/office/powerpoint/2010/main" val="3718913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A60AA-DB36-A085-FD68-B98618842C89}"/>
              </a:ext>
            </a:extLst>
          </p:cNvPr>
          <p:cNvSpPr>
            <a:spLocks noGrp="1"/>
          </p:cNvSpPr>
          <p:nvPr>
            <p:ph type="title"/>
          </p:nvPr>
        </p:nvSpPr>
        <p:spPr/>
        <p:txBody>
          <a:bodyPr/>
          <a:lstStyle/>
          <a:p>
            <a:pPr algn="ctr"/>
            <a:r>
              <a:rPr lang="en-US" dirty="0">
                <a:latin typeface="Helvetica" pitchFamily="2" charset="0"/>
              </a:rPr>
              <a:t>Types of Data in Microbiome Research</a:t>
            </a:r>
          </a:p>
        </p:txBody>
      </p:sp>
      <p:pic>
        <p:nvPicPr>
          <p:cNvPr id="4" name="Picture 2">
            <a:extLst>
              <a:ext uri="{FF2B5EF4-FFF2-40B4-BE49-F238E27FC236}">
                <a16:creationId xmlns:a16="http://schemas.microsoft.com/office/drawing/2014/main" id="{69DF014B-7077-8F54-789B-3E25AC4F2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4962" y="1896880"/>
            <a:ext cx="6264781" cy="41784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8FE739-934D-DB16-70A0-71CA0E008585}"/>
              </a:ext>
            </a:extLst>
          </p:cNvPr>
          <p:cNvSpPr txBox="1"/>
          <p:nvPr/>
        </p:nvSpPr>
        <p:spPr>
          <a:xfrm>
            <a:off x="9875340" y="6550223"/>
            <a:ext cx="2316660" cy="307777"/>
          </a:xfrm>
          <a:prstGeom prst="rect">
            <a:avLst/>
          </a:prstGeom>
          <a:noFill/>
        </p:spPr>
        <p:txBody>
          <a:bodyPr wrap="none" rtlCol="0">
            <a:spAutoFit/>
          </a:bodyPr>
          <a:lstStyle/>
          <a:p>
            <a:pPr algn="ctr"/>
            <a:r>
              <a:rPr lang="en-US" sz="1400" dirty="0">
                <a:latin typeface="Helvetica" pitchFamily="2" charset="0"/>
              </a:rPr>
              <a:t>Happy Belly Bioinformatics</a:t>
            </a:r>
          </a:p>
        </p:txBody>
      </p:sp>
      <p:sp>
        <p:nvSpPr>
          <p:cNvPr id="3" name="Rectangle 2">
            <a:extLst>
              <a:ext uri="{FF2B5EF4-FFF2-40B4-BE49-F238E27FC236}">
                <a16:creationId xmlns:a16="http://schemas.microsoft.com/office/drawing/2014/main" id="{78454724-9AF5-1301-2BB0-226FF2A9B4E5}"/>
              </a:ext>
            </a:extLst>
          </p:cNvPr>
          <p:cNvSpPr/>
          <p:nvPr/>
        </p:nvSpPr>
        <p:spPr>
          <a:xfrm>
            <a:off x="6710766" y="1834888"/>
            <a:ext cx="2417737" cy="2117180"/>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Tree>
    <p:extLst>
      <p:ext uri="{BB962C8B-B14F-4D97-AF65-F5344CB8AC3E}">
        <p14:creationId xmlns:p14="http://schemas.microsoft.com/office/powerpoint/2010/main" val="1247942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A60AA-DB36-A085-FD68-B98618842C89}"/>
              </a:ext>
            </a:extLst>
          </p:cNvPr>
          <p:cNvSpPr>
            <a:spLocks noGrp="1"/>
          </p:cNvSpPr>
          <p:nvPr>
            <p:ph type="title"/>
          </p:nvPr>
        </p:nvSpPr>
        <p:spPr/>
        <p:txBody>
          <a:bodyPr/>
          <a:lstStyle/>
          <a:p>
            <a:pPr algn="ctr"/>
            <a:r>
              <a:rPr lang="en-US" dirty="0">
                <a:latin typeface="Helvetica" pitchFamily="2" charset="0"/>
              </a:rPr>
              <a:t>Types of Data in Microbiome Research</a:t>
            </a:r>
          </a:p>
        </p:txBody>
      </p:sp>
      <p:pic>
        <p:nvPicPr>
          <p:cNvPr id="4" name="Picture 2">
            <a:extLst>
              <a:ext uri="{FF2B5EF4-FFF2-40B4-BE49-F238E27FC236}">
                <a16:creationId xmlns:a16="http://schemas.microsoft.com/office/drawing/2014/main" id="{69DF014B-7077-8F54-789B-3E25AC4F2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4962" y="1896880"/>
            <a:ext cx="6264781" cy="41784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8FE739-934D-DB16-70A0-71CA0E008585}"/>
              </a:ext>
            </a:extLst>
          </p:cNvPr>
          <p:cNvSpPr txBox="1"/>
          <p:nvPr/>
        </p:nvSpPr>
        <p:spPr>
          <a:xfrm>
            <a:off x="9875340" y="6550223"/>
            <a:ext cx="2316660" cy="307777"/>
          </a:xfrm>
          <a:prstGeom prst="rect">
            <a:avLst/>
          </a:prstGeom>
          <a:noFill/>
        </p:spPr>
        <p:txBody>
          <a:bodyPr wrap="none" rtlCol="0">
            <a:spAutoFit/>
          </a:bodyPr>
          <a:lstStyle/>
          <a:p>
            <a:pPr algn="ctr"/>
            <a:r>
              <a:rPr lang="en-US" sz="1400" dirty="0">
                <a:latin typeface="Helvetica" pitchFamily="2" charset="0"/>
              </a:rPr>
              <a:t>Happy Belly Bioinformatics</a:t>
            </a:r>
          </a:p>
        </p:txBody>
      </p:sp>
      <p:sp>
        <p:nvSpPr>
          <p:cNvPr id="3" name="Rectangle 2">
            <a:extLst>
              <a:ext uri="{FF2B5EF4-FFF2-40B4-BE49-F238E27FC236}">
                <a16:creationId xmlns:a16="http://schemas.microsoft.com/office/drawing/2014/main" id="{78454724-9AF5-1301-2BB0-226FF2A9B4E5}"/>
              </a:ext>
            </a:extLst>
          </p:cNvPr>
          <p:cNvSpPr/>
          <p:nvPr/>
        </p:nvSpPr>
        <p:spPr>
          <a:xfrm>
            <a:off x="6710766" y="1834888"/>
            <a:ext cx="2417737" cy="2117180"/>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6" name="TextBox 5">
            <a:extLst>
              <a:ext uri="{FF2B5EF4-FFF2-40B4-BE49-F238E27FC236}">
                <a16:creationId xmlns:a16="http://schemas.microsoft.com/office/drawing/2014/main" id="{5B5878BF-1556-5DFA-84FA-CBFC1B04025F}"/>
              </a:ext>
            </a:extLst>
          </p:cNvPr>
          <p:cNvSpPr txBox="1"/>
          <p:nvPr/>
        </p:nvSpPr>
        <p:spPr>
          <a:xfrm>
            <a:off x="9257607" y="2247147"/>
            <a:ext cx="2934393" cy="646331"/>
          </a:xfrm>
          <a:prstGeom prst="rect">
            <a:avLst/>
          </a:prstGeom>
          <a:noFill/>
        </p:spPr>
        <p:txBody>
          <a:bodyPr wrap="none" rtlCol="0">
            <a:spAutoFit/>
          </a:bodyPr>
          <a:lstStyle/>
          <a:p>
            <a:pPr algn="ctr"/>
            <a:r>
              <a:rPr lang="en-US" dirty="0"/>
              <a:t>ASVs</a:t>
            </a:r>
          </a:p>
          <a:p>
            <a:pPr algn="ctr"/>
            <a:r>
              <a:rPr lang="en-US" dirty="0"/>
              <a:t>(amplicon sequence variants)</a:t>
            </a:r>
          </a:p>
        </p:txBody>
      </p:sp>
    </p:spTree>
    <p:extLst>
      <p:ext uri="{BB962C8B-B14F-4D97-AF65-F5344CB8AC3E}">
        <p14:creationId xmlns:p14="http://schemas.microsoft.com/office/powerpoint/2010/main" val="2238446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6D345-5291-640C-D27B-FB8952255EB9}"/>
              </a:ext>
            </a:extLst>
          </p:cNvPr>
          <p:cNvSpPr>
            <a:spLocks noGrp="1"/>
          </p:cNvSpPr>
          <p:nvPr>
            <p:ph type="title"/>
          </p:nvPr>
        </p:nvSpPr>
        <p:spPr>
          <a:xfrm>
            <a:off x="838200" y="365125"/>
            <a:ext cx="10515600" cy="839215"/>
          </a:xfrm>
        </p:spPr>
        <p:txBody>
          <a:bodyPr>
            <a:normAutofit/>
          </a:bodyPr>
          <a:lstStyle/>
          <a:p>
            <a:pPr algn="ctr"/>
            <a:r>
              <a:rPr lang="en-US" sz="2800" b="0" i="0" dirty="0">
                <a:solidFill>
                  <a:srgbClr val="282828"/>
                </a:solidFill>
                <a:effectLst/>
                <a:latin typeface="Helvetica" pitchFamily="2" charset="0"/>
              </a:rPr>
              <a:t>Illustration of variable regions within the 16S rRNA gene</a:t>
            </a:r>
            <a:endParaRPr lang="en-US" sz="2800" dirty="0">
              <a:latin typeface="Helvetica" pitchFamily="2" charset="0"/>
            </a:endParaRPr>
          </a:p>
        </p:txBody>
      </p:sp>
      <p:pic>
        <p:nvPicPr>
          <p:cNvPr id="1026" name="Picture 2">
            <a:extLst>
              <a:ext uri="{FF2B5EF4-FFF2-40B4-BE49-F238E27FC236}">
                <a16:creationId xmlns:a16="http://schemas.microsoft.com/office/drawing/2014/main" id="{0BBF7748-1FA1-61AC-F908-E96DEE3C52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8267" y="1204340"/>
            <a:ext cx="10215465" cy="54430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EF545A-7A36-1A25-CECE-C0FD7515C479}"/>
              </a:ext>
            </a:extLst>
          </p:cNvPr>
          <p:cNvSpPr txBox="1"/>
          <p:nvPr/>
        </p:nvSpPr>
        <p:spPr>
          <a:xfrm>
            <a:off x="10833936" y="6583861"/>
            <a:ext cx="1358064" cy="307777"/>
          </a:xfrm>
          <a:prstGeom prst="rect">
            <a:avLst/>
          </a:prstGeom>
          <a:noFill/>
        </p:spPr>
        <p:txBody>
          <a:bodyPr wrap="none" rtlCol="0">
            <a:spAutoFit/>
          </a:bodyPr>
          <a:lstStyle/>
          <a:p>
            <a:r>
              <a:rPr lang="en-US" sz="1400" dirty="0"/>
              <a:t>Park et al., 2021</a:t>
            </a:r>
          </a:p>
        </p:txBody>
      </p:sp>
      <p:sp>
        <p:nvSpPr>
          <p:cNvPr id="6" name="Rectangle 5">
            <a:extLst>
              <a:ext uri="{FF2B5EF4-FFF2-40B4-BE49-F238E27FC236}">
                <a16:creationId xmlns:a16="http://schemas.microsoft.com/office/drawing/2014/main" id="{C65F78CD-5076-4F84-FDE0-39863E5E6A4E}"/>
              </a:ext>
            </a:extLst>
          </p:cNvPr>
          <p:cNvSpPr/>
          <p:nvPr/>
        </p:nvSpPr>
        <p:spPr>
          <a:xfrm>
            <a:off x="688132" y="3228392"/>
            <a:ext cx="10815735" cy="933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99F9103-FFB1-594D-3958-958037BB23EE}"/>
              </a:ext>
            </a:extLst>
          </p:cNvPr>
          <p:cNvSpPr/>
          <p:nvPr/>
        </p:nvSpPr>
        <p:spPr>
          <a:xfrm>
            <a:off x="3482374" y="2029843"/>
            <a:ext cx="1612141" cy="1399157"/>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Tree>
    <p:extLst>
      <p:ext uri="{BB962C8B-B14F-4D97-AF65-F5344CB8AC3E}">
        <p14:creationId xmlns:p14="http://schemas.microsoft.com/office/powerpoint/2010/main" val="2197974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594BD-4CC1-CCBD-95E0-FD4D352193DE}"/>
              </a:ext>
            </a:extLst>
          </p:cNvPr>
          <p:cNvSpPr>
            <a:spLocks noGrp="1"/>
          </p:cNvSpPr>
          <p:nvPr>
            <p:ph type="title"/>
          </p:nvPr>
        </p:nvSpPr>
        <p:spPr/>
        <p:txBody>
          <a:bodyPr>
            <a:normAutofit/>
          </a:bodyPr>
          <a:lstStyle/>
          <a:p>
            <a:pPr algn="ctr"/>
            <a:r>
              <a:rPr lang="en-US" sz="3600" dirty="0">
                <a:latin typeface="Helvetica" pitchFamily="2" charset="0"/>
              </a:rPr>
              <a:t>OTUs vs ASVs</a:t>
            </a:r>
          </a:p>
        </p:txBody>
      </p:sp>
      <p:pic>
        <p:nvPicPr>
          <p:cNvPr id="7170" name="Picture 2" descr="Image">
            <a:extLst>
              <a:ext uri="{FF2B5EF4-FFF2-40B4-BE49-F238E27FC236}">
                <a16:creationId xmlns:a16="http://schemas.microsoft.com/office/drawing/2014/main" id="{7905288B-C191-14BF-5FEA-F08A0830C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71" y="2045252"/>
            <a:ext cx="4896274" cy="3657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D2753D-5EAD-1763-E7C7-518DAB09DDB0}"/>
              </a:ext>
            </a:extLst>
          </p:cNvPr>
          <p:cNvSpPr txBox="1"/>
          <p:nvPr/>
        </p:nvSpPr>
        <p:spPr>
          <a:xfrm>
            <a:off x="945681" y="5702852"/>
            <a:ext cx="4301177" cy="707886"/>
          </a:xfrm>
          <a:prstGeom prst="rect">
            <a:avLst/>
          </a:prstGeom>
          <a:noFill/>
        </p:spPr>
        <p:txBody>
          <a:bodyPr wrap="none" rtlCol="0">
            <a:spAutoFit/>
          </a:bodyPr>
          <a:lstStyle/>
          <a:p>
            <a:pPr algn="ctr"/>
            <a:r>
              <a:rPr lang="en-US" sz="2000" i="1" dirty="0">
                <a:latin typeface="Helvetica" pitchFamily="2" charset="0"/>
              </a:rPr>
              <a:t>Clusters sequences together </a:t>
            </a:r>
          </a:p>
          <a:p>
            <a:pPr algn="ctr"/>
            <a:r>
              <a:rPr lang="en-US" sz="2000" i="1" dirty="0">
                <a:latin typeface="Helvetica" pitchFamily="2" charset="0"/>
              </a:rPr>
              <a:t>based on similarity threshold of 97%</a:t>
            </a:r>
          </a:p>
        </p:txBody>
      </p:sp>
    </p:spTree>
    <p:extLst>
      <p:ext uri="{BB962C8B-B14F-4D97-AF65-F5344CB8AC3E}">
        <p14:creationId xmlns:p14="http://schemas.microsoft.com/office/powerpoint/2010/main" val="347680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594BD-4CC1-CCBD-95E0-FD4D352193DE}"/>
              </a:ext>
            </a:extLst>
          </p:cNvPr>
          <p:cNvSpPr>
            <a:spLocks noGrp="1"/>
          </p:cNvSpPr>
          <p:nvPr>
            <p:ph type="title"/>
          </p:nvPr>
        </p:nvSpPr>
        <p:spPr/>
        <p:txBody>
          <a:bodyPr>
            <a:normAutofit/>
          </a:bodyPr>
          <a:lstStyle/>
          <a:p>
            <a:pPr algn="ctr"/>
            <a:r>
              <a:rPr lang="en-US" sz="3600" dirty="0">
                <a:latin typeface="Helvetica" pitchFamily="2" charset="0"/>
              </a:rPr>
              <a:t>ASVs vs OTUs</a:t>
            </a:r>
          </a:p>
        </p:txBody>
      </p:sp>
      <p:pic>
        <p:nvPicPr>
          <p:cNvPr id="7170" name="Picture 2" descr="Image">
            <a:extLst>
              <a:ext uri="{FF2B5EF4-FFF2-40B4-BE49-F238E27FC236}">
                <a16:creationId xmlns:a16="http://schemas.microsoft.com/office/drawing/2014/main" id="{7905288B-C191-14BF-5FEA-F08A0830C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71" y="2045252"/>
            <a:ext cx="4896274" cy="36576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a:extLst>
              <a:ext uri="{FF2B5EF4-FFF2-40B4-BE49-F238E27FC236}">
                <a16:creationId xmlns:a16="http://schemas.microsoft.com/office/drawing/2014/main" id="{42091B18-55DF-7D93-1CE1-D3D6EAA9B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7861" y="2045252"/>
            <a:ext cx="4875107" cy="3657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D2753D-5EAD-1763-E7C7-518DAB09DDB0}"/>
              </a:ext>
            </a:extLst>
          </p:cNvPr>
          <p:cNvSpPr txBox="1"/>
          <p:nvPr/>
        </p:nvSpPr>
        <p:spPr>
          <a:xfrm>
            <a:off x="945681" y="5702852"/>
            <a:ext cx="4301177" cy="707886"/>
          </a:xfrm>
          <a:prstGeom prst="rect">
            <a:avLst/>
          </a:prstGeom>
          <a:noFill/>
        </p:spPr>
        <p:txBody>
          <a:bodyPr wrap="none" rtlCol="0">
            <a:spAutoFit/>
          </a:bodyPr>
          <a:lstStyle/>
          <a:p>
            <a:pPr algn="ctr"/>
            <a:r>
              <a:rPr lang="en-US" sz="2000" i="1" dirty="0">
                <a:latin typeface="Helvetica" pitchFamily="2" charset="0"/>
              </a:rPr>
              <a:t>Clusters sequences together </a:t>
            </a:r>
          </a:p>
          <a:p>
            <a:pPr algn="ctr"/>
            <a:r>
              <a:rPr lang="en-US" sz="2000" i="1" dirty="0">
                <a:latin typeface="Helvetica" pitchFamily="2" charset="0"/>
              </a:rPr>
              <a:t>based on similarity threshold of 97%</a:t>
            </a:r>
          </a:p>
        </p:txBody>
      </p:sp>
      <p:sp>
        <p:nvSpPr>
          <p:cNvPr id="5" name="TextBox 4">
            <a:extLst>
              <a:ext uri="{FF2B5EF4-FFF2-40B4-BE49-F238E27FC236}">
                <a16:creationId xmlns:a16="http://schemas.microsoft.com/office/drawing/2014/main" id="{487869DD-5EF8-D026-163A-5B689F486CD5}"/>
              </a:ext>
            </a:extLst>
          </p:cNvPr>
          <p:cNvSpPr txBox="1"/>
          <p:nvPr/>
        </p:nvSpPr>
        <p:spPr>
          <a:xfrm>
            <a:off x="6566574" y="5856740"/>
            <a:ext cx="4297680" cy="400110"/>
          </a:xfrm>
          <a:prstGeom prst="rect">
            <a:avLst/>
          </a:prstGeom>
          <a:noFill/>
        </p:spPr>
        <p:txBody>
          <a:bodyPr wrap="square" rtlCol="0">
            <a:spAutoFit/>
          </a:bodyPr>
          <a:lstStyle/>
          <a:p>
            <a:pPr algn="ctr"/>
            <a:r>
              <a:rPr lang="en-US" sz="2000" i="1" dirty="0">
                <a:solidFill>
                  <a:srgbClr val="444242"/>
                </a:solidFill>
                <a:latin typeface="Helvetica" pitchFamily="2" charset="0"/>
              </a:rPr>
              <a:t>I</a:t>
            </a:r>
            <a:r>
              <a:rPr lang="en-US" sz="2000" i="1" dirty="0">
                <a:solidFill>
                  <a:srgbClr val="444242"/>
                </a:solidFill>
                <a:effectLst/>
                <a:latin typeface="Helvetica" pitchFamily="2" charset="0"/>
              </a:rPr>
              <a:t>dentifies single, exact sequences</a:t>
            </a:r>
            <a:endParaRPr lang="en-US" sz="2000" i="1" dirty="0">
              <a:latin typeface="Helvetica" pitchFamily="2" charset="0"/>
            </a:endParaRPr>
          </a:p>
        </p:txBody>
      </p:sp>
      <p:sp>
        <p:nvSpPr>
          <p:cNvPr id="6" name="TextBox 5">
            <a:extLst>
              <a:ext uri="{FF2B5EF4-FFF2-40B4-BE49-F238E27FC236}">
                <a16:creationId xmlns:a16="http://schemas.microsoft.com/office/drawing/2014/main" id="{E6FBC5CF-FCA6-EBD2-9EA7-10830ACA64A4}"/>
              </a:ext>
            </a:extLst>
          </p:cNvPr>
          <p:cNvSpPr txBox="1"/>
          <p:nvPr/>
        </p:nvSpPr>
        <p:spPr>
          <a:xfrm>
            <a:off x="9675285" y="6492875"/>
            <a:ext cx="2516715" cy="369332"/>
          </a:xfrm>
          <a:prstGeom prst="rect">
            <a:avLst/>
          </a:prstGeom>
          <a:noFill/>
        </p:spPr>
        <p:txBody>
          <a:bodyPr wrap="none" rtlCol="0">
            <a:spAutoFit/>
          </a:bodyPr>
          <a:lstStyle/>
          <a:p>
            <a:r>
              <a:rPr lang="en-US" dirty="0"/>
              <a:t>Kristin Yoshimura Twitter</a:t>
            </a:r>
          </a:p>
        </p:txBody>
      </p:sp>
    </p:spTree>
    <p:extLst>
      <p:ext uri="{BB962C8B-B14F-4D97-AF65-F5344CB8AC3E}">
        <p14:creationId xmlns:p14="http://schemas.microsoft.com/office/powerpoint/2010/main" val="3143845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A60AA-DB36-A085-FD68-B98618842C89}"/>
              </a:ext>
            </a:extLst>
          </p:cNvPr>
          <p:cNvSpPr>
            <a:spLocks noGrp="1"/>
          </p:cNvSpPr>
          <p:nvPr>
            <p:ph type="title"/>
          </p:nvPr>
        </p:nvSpPr>
        <p:spPr/>
        <p:txBody>
          <a:bodyPr/>
          <a:lstStyle/>
          <a:p>
            <a:pPr algn="ctr"/>
            <a:r>
              <a:rPr lang="en-US" dirty="0">
                <a:latin typeface="Helvetica" pitchFamily="2" charset="0"/>
              </a:rPr>
              <a:t>Types of Data in Microbiome Research</a:t>
            </a:r>
          </a:p>
        </p:txBody>
      </p:sp>
      <p:pic>
        <p:nvPicPr>
          <p:cNvPr id="6146" name="Picture 2">
            <a:extLst>
              <a:ext uri="{FF2B5EF4-FFF2-40B4-BE49-F238E27FC236}">
                <a16:creationId xmlns:a16="http://schemas.microsoft.com/office/drawing/2014/main" id="{B09EDBC1-F0E2-7AF0-B2C1-C7BFD9D1B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232" y="1363501"/>
            <a:ext cx="6395536" cy="48133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9C291F-B63A-C92A-45A8-F0613600CFFB}"/>
              </a:ext>
            </a:extLst>
          </p:cNvPr>
          <p:cNvSpPr txBox="1"/>
          <p:nvPr/>
        </p:nvSpPr>
        <p:spPr>
          <a:xfrm>
            <a:off x="9032033" y="6488668"/>
            <a:ext cx="3278155" cy="369332"/>
          </a:xfrm>
          <a:prstGeom prst="rect">
            <a:avLst/>
          </a:prstGeom>
          <a:noFill/>
        </p:spPr>
        <p:txBody>
          <a:bodyPr wrap="square">
            <a:spAutoFit/>
          </a:bodyPr>
          <a:lstStyle/>
          <a:p>
            <a:pPr algn="r"/>
            <a:r>
              <a:rPr lang="en-US" b="0" i="0" dirty="0" err="1">
                <a:solidFill>
                  <a:srgbClr val="2E2E2E"/>
                </a:solidFill>
                <a:effectLst/>
                <a:latin typeface="NexusSans"/>
              </a:rPr>
              <a:t>Vanwonterghem</a:t>
            </a:r>
            <a:r>
              <a:rPr lang="en-US" dirty="0">
                <a:solidFill>
                  <a:srgbClr val="2E2E2E"/>
                </a:solidFill>
                <a:latin typeface="NexusSans"/>
              </a:rPr>
              <a:t> et al., 2014</a:t>
            </a:r>
            <a:endParaRPr lang="en-US" dirty="0"/>
          </a:p>
        </p:txBody>
      </p:sp>
    </p:spTree>
    <p:extLst>
      <p:ext uri="{BB962C8B-B14F-4D97-AF65-F5344CB8AC3E}">
        <p14:creationId xmlns:p14="http://schemas.microsoft.com/office/powerpoint/2010/main" val="2718517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1293-108A-5138-7835-028279CF4AD5}"/>
              </a:ext>
            </a:extLst>
          </p:cNvPr>
          <p:cNvSpPr>
            <a:spLocks noGrp="1"/>
          </p:cNvSpPr>
          <p:nvPr>
            <p:ph type="title"/>
          </p:nvPr>
        </p:nvSpPr>
        <p:spPr/>
        <p:txBody>
          <a:bodyPr>
            <a:normAutofit/>
          </a:bodyPr>
          <a:lstStyle/>
          <a:p>
            <a:pPr algn="ctr"/>
            <a:r>
              <a:rPr lang="en-US" sz="3200" dirty="0">
                <a:latin typeface="Helvetica" pitchFamily="2" charset="0"/>
              </a:rPr>
              <a:t>Designing Robust Microbiome Experiments</a:t>
            </a:r>
          </a:p>
        </p:txBody>
      </p:sp>
      <p:sp>
        <p:nvSpPr>
          <p:cNvPr id="3" name="Content Placeholder 2">
            <a:extLst>
              <a:ext uri="{FF2B5EF4-FFF2-40B4-BE49-F238E27FC236}">
                <a16:creationId xmlns:a16="http://schemas.microsoft.com/office/drawing/2014/main" id="{21E4DA11-729B-AF2C-0BF0-9B8600F9358C}"/>
              </a:ext>
            </a:extLst>
          </p:cNvPr>
          <p:cNvSpPr>
            <a:spLocks noGrp="1"/>
          </p:cNvSpPr>
          <p:nvPr>
            <p:ph idx="1"/>
          </p:nvPr>
        </p:nvSpPr>
        <p:spPr/>
        <p:txBody>
          <a:bodyPr>
            <a:normAutofit fontScale="85000" lnSpcReduction="20000"/>
          </a:bodyPr>
          <a:lstStyle/>
          <a:p>
            <a:pPr marL="0" indent="0" algn="l">
              <a:buNone/>
            </a:pPr>
            <a:r>
              <a:rPr lang="en-US" b="0" i="0" dirty="0">
                <a:solidFill>
                  <a:srgbClr val="374151"/>
                </a:solidFill>
                <a:effectLst/>
                <a:latin typeface="Helvetica" pitchFamily="2" charset="0"/>
              </a:rPr>
              <a:t>Define research objectives and questions clearly.</a:t>
            </a:r>
          </a:p>
          <a:p>
            <a:pPr marL="0" indent="0" algn="l">
              <a:buNone/>
            </a:pPr>
            <a:endParaRPr lang="en-US" b="0" i="0" dirty="0">
              <a:solidFill>
                <a:srgbClr val="374151"/>
              </a:solidFill>
              <a:effectLst/>
              <a:latin typeface="Helvetica" pitchFamily="2" charset="0"/>
            </a:endParaRPr>
          </a:p>
          <a:p>
            <a:pPr marL="0" indent="0" algn="l">
              <a:buNone/>
            </a:pPr>
            <a:r>
              <a:rPr lang="en-US" b="0" i="0" dirty="0">
                <a:solidFill>
                  <a:srgbClr val="374151"/>
                </a:solidFill>
                <a:effectLst/>
                <a:latin typeface="Helvetica" pitchFamily="2" charset="0"/>
              </a:rPr>
              <a:t>Select appropriate sampling strategies: cross-sectional, longitudinal, or case-control.</a:t>
            </a:r>
          </a:p>
          <a:p>
            <a:pPr marL="0" indent="0" algn="l">
              <a:buNone/>
            </a:pPr>
            <a:endParaRPr lang="en-US" b="0" i="0" dirty="0">
              <a:solidFill>
                <a:srgbClr val="374151"/>
              </a:solidFill>
              <a:effectLst/>
              <a:latin typeface="Helvetica" pitchFamily="2" charset="0"/>
            </a:endParaRPr>
          </a:p>
          <a:p>
            <a:pPr marL="0" indent="0" algn="l">
              <a:buNone/>
            </a:pPr>
            <a:r>
              <a:rPr lang="en-US" b="0" i="0" dirty="0">
                <a:solidFill>
                  <a:srgbClr val="374151"/>
                </a:solidFill>
                <a:effectLst/>
                <a:latin typeface="Helvetica" pitchFamily="2" charset="0"/>
              </a:rPr>
              <a:t>Consider sample size calculations and statistical power to ensure adequate data resolution.</a:t>
            </a:r>
          </a:p>
          <a:p>
            <a:pPr marL="0" indent="0" algn="l">
              <a:buNone/>
            </a:pPr>
            <a:endParaRPr lang="en-US" b="0" i="0" dirty="0">
              <a:solidFill>
                <a:srgbClr val="374151"/>
              </a:solidFill>
              <a:effectLst/>
              <a:latin typeface="Helvetica" pitchFamily="2" charset="0"/>
            </a:endParaRPr>
          </a:p>
          <a:p>
            <a:pPr marL="0" indent="0" algn="l">
              <a:buNone/>
            </a:pPr>
            <a:r>
              <a:rPr lang="en-US" b="0" i="0" dirty="0">
                <a:solidFill>
                  <a:srgbClr val="374151"/>
                </a:solidFill>
                <a:effectLst/>
                <a:latin typeface="Helvetica" pitchFamily="2" charset="0"/>
              </a:rPr>
              <a:t>Randomization and blinding: Minimize bias and confounding factors.</a:t>
            </a:r>
          </a:p>
          <a:p>
            <a:pPr algn="l">
              <a:buFont typeface="+mj-lt"/>
              <a:buAutoNum type="arabicPeriod"/>
            </a:pPr>
            <a:endParaRPr lang="en-US" dirty="0">
              <a:solidFill>
                <a:srgbClr val="374151"/>
              </a:solidFill>
              <a:latin typeface="Helvetica" pitchFamily="2" charset="0"/>
            </a:endParaRPr>
          </a:p>
          <a:p>
            <a:pPr marL="0" indent="0" algn="l">
              <a:buNone/>
            </a:pPr>
            <a:r>
              <a:rPr lang="en-US" b="0" i="0" dirty="0">
                <a:solidFill>
                  <a:srgbClr val="374151"/>
                </a:solidFill>
                <a:effectLst/>
                <a:latin typeface="Helvetica" pitchFamily="2" charset="0"/>
              </a:rPr>
              <a:t>Standardize protocols for sample collection, storage, DNA extraction, and controls.</a:t>
            </a:r>
          </a:p>
          <a:p>
            <a:endParaRPr lang="en-US" dirty="0">
              <a:latin typeface="Helvetica" pitchFamily="2" charset="0"/>
            </a:endParaRPr>
          </a:p>
        </p:txBody>
      </p:sp>
      <p:sp>
        <p:nvSpPr>
          <p:cNvPr id="4" name="TextBox 3">
            <a:extLst>
              <a:ext uri="{FF2B5EF4-FFF2-40B4-BE49-F238E27FC236}">
                <a16:creationId xmlns:a16="http://schemas.microsoft.com/office/drawing/2014/main" id="{9147ABEB-0F67-2F5F-F016-330147AB160C}"/>
              </a:ext>
            </a:extLst>
          </p:cNvPr>
          <p:cNvSpPr txBox="1"/>
          <p:nvPr/>
        </p:nvSpPr>
        <p:spPr>
          <a:xfrm>
            <a:off x="9865722" y="6488668"/>
            <a:ext cx="2326278" cy="369332"/>
          </a:xfrm>
          <a:prstGeom prst="rect">
            <a:avLst/>
          </a:prstGeom>
          <a:noFill/>
        </p:spPr>
        <p:txBody>
          <a:bodyPr wrap="none" rtlCol="0">
            <a:spAutoFit/>
          </a:bodyPr>
          <a:lstStyle/>
          <a:p>
            <a:r>
              <a:rPr lang="en-US" dirty="0">
                <a:latin typeface="Helvetica" pitchFamily="2" charset="0"/>
              </a:rPr>
              <a:t>Goodrich et al., 2014</a:t>
            </a:r>
          </a:p>
        </p:txBody>
      </p:sp>
    </p:spTree>
    <p:extLst>
      <p:ext uri="{BB962C8B-B14F-4D97-AF65-F5344CB8AC3E}">
        <p14:creationId xmlns:p14="http://schemas.microsoft.com/office/powerpoint/2010/main" val="3045309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F2BB-0F27-463B-F8A6-8B7EBE942D72}"/>
              </a:ext>
            </a:extLst>
          </p:cNvPr>
          <p:cNvSpPr>
            <a:spLocks noGrp="1"/>
          </p:cNvSpPr>
          <p:nvPr>
            <p:ph type="title"/>
          </p:nvPr>
        </p:nvSpPr>
        <p:spPr/>
        <p:txBody>
          <a:bodyPr>
            <a:normAutofit/>
          </a:bodyPr>
          <a:lstStyle/>
          <a:p>
            <a:pPr algn="ctr"/>
            <a:r>
              <a:rPr lang="en-US" sz="3600" dirty="0">
                <a:latin typeface="Helvetica" pitchFamily="2" charset="0"/>
              </a:rPr>
              <a:t>Important Controls in Microbiome Experiments</a:t>
            </a:r>
          </a:p>
        </p:txBody>
      </p:sp>
      <p:sp>
        <p:nvSpPr>
          <p:cNvPr id="3" name="Content Placeholder 2">
            <a:extLst>
              <a:ext uri="{FF2B5EF4-FFF2-40B4-BE49-F238E27FC236}">
                <a16:creationId xmlns:a16="http://schemas.microsoft.com/office/drawing/2014/main" id="{B3A9AEBD-66B9-84AC-734F-BBEDB7C16148}"/>
              </a:ext>
            </a:extLst>
          </p:cNvPr>
          <p:cNvSpPr>
            <a:spLocks noGrp="1"/>
          </p:cNvSpPr>
          <p:nvPr>
            <p:ph idx="1"/>
          </p:nvPr>
        </p:nvSpPr>
        <p:spPr>
          <a:xfrm>
            <a:off x="838200" y="1324947"/>
            <a:ext cx="10515600" cy="5337110"/>
          </a:xfrm>
        </p:spPr>
        <p:txBody>
          <a:bodyPr>
            <a:noAutofit/>
          </a:bodyPr>
          <a:lstStyle/>
          <a:p>
            <a:pPr marL="0" indent="0" algn="l">
              <a:buNone/>
            </a:pPr>
            <a:r>
              <a:rPr lang="en-US" sz="1600" b="1" i="0" dirty="0">
                <a:solidFill>
                  <a:srgbClr val="374151"/>
                </a:solidFill>
                <a:effectLst/>
                <a:latin typeface="Helvetica" pitchFamily="2" charset="0"/>
              </a:rPr>
              <a:t>Negative Controls: </a:t>
            </a:r>
          </a:p>
          <a:p>
            <a:pPr marL="0" indent="0" algn="l">
              <a:buNone/>
            </a:pPr>
            <a:r>
              <a:rPr lang="en-US" sz="1600" b="0" i="0" dirty="0">
                <a:solidFill>
                  <a:srgbClr val="374151"/>
                </a:solidFill>
                <a:effectLst/>
                <a:latin typeface="Helvetica" pitchFamily="2" charset="0"/>
              </a:rPr>
              <a:t>	</a:t>
            </a:r>
            <a:r>
              <a:rPr lang="en-US" sz="1600" b="0" i="0" u="sng" dirty="0">
                <a:solidFill>
                  <a:srgbClr val="374151"/>
                </a:solidFill>
                <a:effectLst/>
                <a:latin typeface="Helvetica" pitchFamily="2" charset="0"/>
              </a:rPr>
              <a:t>Collection and Extraction negative controls</a:t>
            </a:r>
            <a:r>
              <a:rPr lang="en-US" sz="1600" b="0" i="0" dirty="0">
                <a:solidFill>
                  <a:srgbClr val="374151"/>
                </a:solidFill>
                <a:effectLst/>
                <a:latin typeface="Helvetica" pitchFamily="2" charset="0"/>
              </a:rPr>
              <a:t>: These are samples that go through the same sample 	collection and DNA 	extraction process as the study samples but do not contain any biological material. 	They help identify potential contamination during the sample collection, DNA extraction, and library 	prep process.</a:t>
            </a:r>
          </a:p>
          <a:p>
            <a:pPr marL="0" indent="0" algn="l">
              <a:buNone/>
            </a:pPr>
            <a:endParaRPr lang="en-US" sz="600" b="0" i="0" dirty="0">
              <a:solidFill>
                <a:srgbClr val="374151"/>
              </a:solidFill>
              <a:effectLst/>
              <a:latin typeface="Helvetica" pitchFamily="2" charset="0"/>
            </a:endParaRPr>
          </a:p>
          <a:p>
            <a:pPr marL="0" indent="0" algn="l">
              <a:buNone/>
            </a:pPr>
            <a:r>
              <a:rPr lang="en-US" sz="1600" b="1" i="0" dirty="0">
                <a:solidFill>
                  <a:srgbClr val="374151"/>
                </a:solidFill>
                <a:effectLst/>
                <a:latin typeface="Helvetica" pitchFamily="2" charset="0"/>
              </a:rPr>
              <a:t>Positive Controls: </a:t>
            </a:r>
          </a:p>
          <a:p>
            <a:pPr marL="0" indent="0" algn="l">
              <a:buNone/>
            </a:pPr>
            <a:r>
              <a:rPr lang="en-US" sz="1600" dirty="0">
                <a:solidFill>
                  <a:srgbClr val="374151"/>
                </a:solidFill>
                <a:latin typeface="Helvetica" pitchFamily="2" charset="0"/>
              </a:rPr>
              <a:t>	</a:t>
            </a:r>
            <a:r>
              <a:rPr lang="en-US" sz="1600" b="0" i="0" u="sng" dirty="0">
                <a:solidFill>
                  <a:srgbClr val="374151"/>
                </a:solidFill>
                <a:effectLst/>
                <a:latin typeface="Helvetica" pitchFamily="2" charset="0"/>
              </a:rPr>
              <a:t>Mock communities</a:t>
            </a:r>
            <a:r>
              <a:rPr lang="en-US" sz="1600" b="0" i="0" dirty="0">
                <a:solidFill>
                  <a:srgbClr val="374151"/>
                </a:solidFill>
                <a:effectLst/>
                <a:latin typeface="Helvetica" pitchFamily="2" charset="0"/>
              </a:rPr>
              <a:t>: These are artificially created microbial communities with known compositions. They 	serve as 	positive controls to assess the accuracy and reliability of sequencing, bioinformatics pipelines, 	and taxonomic assignment methods. Mock communities can help determine sequencing errors, bias, 	and the detection limit of the experimental workflow.</a:t>
            </a:r>
          </a:p>
          <a:p>
            <a:pPr marL="0" indent="0" algn="l">
              <a:buNone/>
            </a:pPr>
            <a:r>
              <a:rPr lang="en-US" sz="1600" dirty="0">
                <a:solidFill>
                  <a:srgbClr val="374151"/>
                </a:solidFill>
                <a:latin typeface="Helvetica" pitchFamily="2" charset="0"/>
              </a:rPr>
              <a:t>	</a:t>
            </a:r>
            <a:r>
              <a:rPr lang="en-US" sz="1600" b="0" i="0" u="sng" dirty="0">
                <a:solidFill>
                  <a:srgbClr val="374151"/>
                </a:solidFill>
                <a:effectLst/>
                <a:latin typeface="Helvetica" pitchFamily="2" charset="0"/>
              </a:rPr>
              <a:t>Spiked in microbe</a:t>
            </a:r>
            <a:r>
              <a:rPr lang="en-US" sz="1600" b="0" i="0" dirty="0">
                <a:solidFill>
                  <a:srgbClr val="374151"/>
                </a:solidFill>
                <a:effectLst/>
                <a:latin typeface="Helvetica" pitchFamily="2" charset="0"/>
              </a:rPr>
              <a:t>: In these experiments, a known microbial species or DNA is deliberately added to a 	sample to assess the ability of the experimental protocol to detect and quantify the added microbe. 	This microbe can also be normalized against to obtain absolute counts.</a:t>
            </a:r>
          </a:p>
          <a:p>
            <a:pPr marL="0" indent="0" algn="l">
              <a:buNone/>
            </a:pPr>
            <a:endParaRPr lang="en-US" sz="600" b="0" i="0" dirty="0">
              <a:solidFill>
                <a:srgbClr val="374151"/>
              </a:solidFill>
              <a:effectLst/>
              <a:latin typeface="Helvetica" pitchFamily="2" charset="0"/>
            </a:endParaRPr>
          </a:p>
          <a:p>
            <a:pPr marL="0" indent="0" algn="l">
              <a:buNone/>
            </a:pPr>
            <a:r>
              <a:rPr lang="en-US" sz="1600" b="1" i="0" dirty="0">
                <a:solidFill>
                  <a:srgbClr val="374151"/>
                </a:solidFill>
                <a:effectLst/>
                <a:latin typeface="Helvetica" pitchFamily="2" charset="0"/>
              </a:rPr>
              <a:t>Experimental Controls:</a:t>
            </a:r>
          </a:p>
          <a:p>
            <a:pPr marL="0" indent="0" algn="l">
              <a:buNone/>
            </a:pPr>
            <a:r>
              <a:rPr lang="en-US" sz="1600" dirty="0">
                <a:solidFill>
                  <a:srgbClr val="374151"/>
                </a:solidFill>
                <a:latin typeface="Helvetica" pitchFamily="2" charset="0"/>
              </a:rPr>
              <a:t>	</a:t>
            </a:r>
            <a:r>
              <a:rPr lang="en-US" sz="1600" b="0" i="0" u="sng" dirty="0">
                <a:solidFill>
                  <a:srgbClr val="374151"/>
                </a:solidFill>
                <a:effectLst/>
                <a:latin typeface="Helvetica" pitchFamily="2" charset="0"/>
              </a:rPr>
              <a:t>Replicate Samples</a:t>
            </a:r>
            <a:r>
              <a:rPr lang="en-US" sz="1600" b="0" i="0" dirty="0">
                <a:solidFill>
                  <a:srgbClr val="374151"/>
                </a:solidFill>
                <a:effectLst/>
                <a:latin typeface="Helvetica" pitchFamily="2" charset="0"/>
              </a:rPr>
              <a:t>: Including replicate samples from the same individuals or biological samples helps 	assess the variability and reproducibility of the microbiome data.</a:t>
            </a:r>
          </a:p>
          <a:p>
            <a:pPr marL="0" indent="0" algn="l">
              <a:buNone/>
            </a:pPr>
            <a:r>
              <a:rPr lang="en-US" sz="1600" dirty="0">
                <a:solidFill>
                  <a:srgbClr val="374151"/>
                </a:solidFill>
                <a:latin typeface="Helvetica" pitchFamily="2" charset="0"/>
              </a:rPr>
              <a:t>	</a:t>
            </a:r>
            <a:r>
              <a:rPr lang="en-US" sz="1600" b="0" i="0" u="sng" dirty="0">
                <a:solidFill>
                  <a:srgbClr val="374151"/>
                </a:solidFill>
                <a:effectLst/>
                <a:latin typeface="Helvetica" pitchFamily="2" charset="0"/>
              </a:rPr>
              <a:t>Intervention Controls</a:t>
            </a:r>
            <a:r>
              <a:rPr lang="en-US" sz="1600" b="0" i="0" dirty="0">
                <a:solidFill>
                  <a:srgbClr val="374151"/>
                </a:solidFill>
                <a:effectLst/>
                <a:latin typeface="Helvetica" pitchFamily="2" charset="0"/>
              </a:rPr>
              <a:t>: In intervention studies, including control groups that do not receive the intervention 	or receive a placebo helps differentiate the effects of the intervention from background variation.</a:t>
            </a:r>
          </a:p>
        </p:txBody>
      </p:sp>
    </p:spTree>
    <p:extLst>
      <p:ext uri="{BB962C8B-B14F-4D97-AF65-F5344CB8AC3E}">
        <p14:creationId xmlns:p14="http://schemas.microsoft.com/office/powerpoint/2010/main" val="3660017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6AD723-AA58-D36D-970D-3A2B58CF9341}"/>
              </a:ext>
            </a:extLst>
          </p:cNvPr>
          <p:cNvPicPr>
            <a:picLocks noChangeAspect="1"/>
          </p:cNvPicPr>
          <p:nvPr/>
        </p:nvPicPr>
        <p:blipFill>
          <a:blip r:embed="rId2"/>
          <a:stretch>
            <a:fillRect/>
          </a:stretch>
        </p:blipFill>
        <p:spPr>
          <a:xfrm>
            <a:off x="1586204" y="210710"/>
            <a:ext cx="8395995" cy="5991568"/>
          </a:xfrm>
          <a:prstGeom prst="rect">
            <a:avLst/>
          </a:prstGeom>
        </p:spPr>
      </p:pic>
      <p:pic>
        <p:nvPicPr>
          <p:cNvPr id="4" name="Content Placeholder 3">
            <a:extLst>
              <a:ext uri="{FF2B5EF4-FFF2-40B4-BE49-F238E27FC236}">
                <a16:creationId xmlns:a16="http://schemas.microsoft.com/office/drawing/2014/main" id="{1754018B-19F4-3439-AF30-E0782AD407B5}"/>
              </a:ext>
            </a:extLst>
          </p:cNvPr>
          <p:cNvPicPr>
            <a:picLocks noGrp="1" noChangeAspect="1"/>
          </p:cNvPicPr>
          <p:nvPr>
            <p:ph idx="1"/>
          </p:nvPr>
        </p:nvPicPr>
        <p:blipFill>
          <a:blip r:embed="rId3"/>
          <a:stretch>
            <a:fillRect/>
          </a:stretch>
        </p:blipFill>
        <p:spPr>
          <a:xfrm>
            <a:off x="2209801" y="3027278"/>
            <a:ext cx="1397000" cy="3175000"/>
          </a:xfrm>
          <a:prstGeom prst="rect">
            <a:avLst/>
          </a:prstGeom>
        </p:spPr>
      </p:pic>
    </p:spTree>
    <p:extLst>
      <p:ext uri="{BB962C8B-B14F-4D97-AF65-F5344CB8AC3E}">
        <p14:creationId xmlns:p14="http://schemas.microsoft.com/office/powerpoint/2010/main" val="3186946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BA77D-4624-6EE9-9747-7FA2CDC41FF4}"/>
              </a:ext>
            </a:extLst>
          </p:cNvPr>
          <p:cNvSpPr>
            <a:spLocks noGrp="1"/>
          </p:cNvSpPr>
          <p:nvPr>
            <p:ph type="title"/>
          </p:nvPr>
        </p:nvSpPr>
        <p:spPr/>
        <p:txBody>
          <a:bodyPr/>
          <a:lstStyle/>
          <a:p>
            <a:r>
              <a:rPr lang="en-US" dirty="0"/>
              <a:t>Spike-in Control</a:t>
            </a:r>
          </a:p>
        </p:txBody>
      </p:sp>
      <p:pic>
        <p:nvPicPr>
          <p:cNvPr id="4" name="Content Placeholder 3">
            <a:extLst>
              <a:ext uri="{FF2B5EF4-FFF2-40B4-BE49-F238E27FC236}">
                <a16:creationId xmlns:a16="http://schemas.microsoft.com/office/drawing/2014/main" id="{953CB059-998A-5024-BB10-BF105E27DF1B}"/>
              </a:ext>
            </a:extLst>
          </p:cNvPr>
          <p:cNvPicPr>
            <a:picLocks noGrp="1" noChangeAspect="1"/>
          </p:cNvPicPr>
          <p:nvPr>
            <p:ph idx="1"/>
          </p:nvPr>
        </p:nvPicPr>
        <p:blipFill>
          <a:blip r:embed="rId2"/>
          <a:stretch>
            <a:fillRect/>
          </a:stretch>
        </p:blipFill>
        <p:spPr>
          <a:xfrm>
            <a:off x="5207000" y="1376076"/>
            <a:ext cx="5992906" cy="1498227"/>
          </a:xfrm>
          <a:prstGeom prst="rect">
            <a:avLst/>
          </a:prstGeom>
        </p:spPr>
      </p:pic>
      <p:pic>
        <p:nvPicPr>
          <p:cNvPr id="5" name="Picture 4">
            <a:extLst>
              <a:ext uri="{FF2B5EF4-FFF2-40B4-BE49-F238E27FC236}">
                <a16:creationId xmlns:a16="http://schemas.microsoft.com/office/drawing/2014/main" id="{5F0810FE-7F21-6D74-85A2-67FEF3B4C2C0}"/>
              </a:ext>
            </a:extLst>
          </p:cNvPr>
          <p:cNvPicPr>
            <a:picLocks noChangeAspect="1"/>
          </p:cNvPicPr>
          <p:nvPr/>
        </p:nvPicPr>
        <p:blipFill>
          <a:blip r:embed="rId3"/>
          <a:stretch>
            <a:fillRect/>
          </a:stretch>
        </p:blipFill>
        <p:spPr>
          <a:xfrm>
            <a:off x="5207000" y="2874303"/>
            <a:ext cx="6146800" cy="3817141"/>
          </a:xfrm>
          <a:prstGeom prst="rect">
            <a:avLst/>
          </a:prstGeom>
        </p:spPr>
      </p:pic>
      <p:pic>
        <p:nvPicPr>
          <p:cNvPr id="6" name="Picture 5">
            <a:extLst>
              <a:ext uri="{FF2B5EF4-FFF2-40B4-BE49-F238E27FC236}">
                <a16:creationId xmlns:a16="http://schemas.microsoft.com/office/drawing/2014/main" id="{5A890D49-60DE-825F-3D1F-87B0B7BA8C7E}"/>
              </a:ext>
            </a:extLst>
          </p:cNvPr>
          <p:cNvPicPr>
            <a:picLocks noChangeAspect="1"/>
          </p:cNvPicPr>
          <p:nvPr/>
        </p:nvPicPr>
        <p:blipFill>
          <a:blip r:embed="rId4"/>
          <a:stretch>
            <a:fillRect/>
          </a:stretch>
        </p:blipFill>
        <p:spPr>
          <a:xfrm>
            <a:off x="1984188" y="1690688"/>
            <a:ext cx="2076824" cy="4792671"/>
          </a:xfrm>
          <a:prstGeom prst="rect">
            <a:avLst/>
          </a:prstGeom>
        </p:spPr>
      </p:pic>
    </p:spTree>
    <p:extLst>
      <p:ext uri="{BB962C8B-B14F-4D97-AF65-F5344CB8AC3E}">
        <p14:creationId xmlns:p14="http://schemas.microsoft.com/office/powerpoint/2010/main" val="1042948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CC58C-96BF-497C-4C96-2E048FBC91DA}"/>
              </a:ext>
            </a:extLst>
          </p:cNvPr>
          <p:cNvSpPr>
            <a:spLocks noGrp="1"/>
          </p:cNvSpPr>
          <p:nvPr>
            <p:ph type="title"/>
          </p:nvPr>
        </p:nvSpPr>
        <p:spPr/>
        <p:txBody>
          <a:bodyPr>
            <a:normAutofit/>
          </a:bodyPr>
          <a:lstStyle/>
          <a:p>
            <a:pPr algn="ctr"/>
            <a:r>
              <a:rPr lang="en-US" sz="4000" dirty="0">
                <a:latin typeface="Helvetica" pitchFamily="2" charset="0"/>
              </a:rPr>
              <a:t>Microbiome Analysis</a:t>
            </a:r>
          </a:p>
        </p:txBody>
      </p:sp>
      <p:sp>
        <p:nvSpPr>
          <p:cNvPr id="4" name="Right Arrow 3">
            <a:extLst>
              <a:ext uri="{FF2B5EF4-FFF2-40B4-BE49-F238E27FC236}">
                <a16:creationId xmlns:a16="http://schemas.microsoft.com/office/drawing/2014/main" id="{2F3BA7CC-2958-78CA-476F-B7B260B248C6}"/>
              </a:ext>
            </a:extLst>
          </p:cNvPr>
          <p:cNvSpPr/>
          <p:nvPr/>
        </p:nvSpPr>
        <p:spPr>
          <a:xfrm>
            <a:off x="838200" y="2212255"/>
            <a:ext cx="10383982" cy="1108363"/>
          </a:xfrm>
          <a:prstGeom prst="rightArrow">
            <a:avLst>
              <a:gd name="adj1" fmla="val 50000"/>
              <a:gd name="adj2" fmla="val 5525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pitchFamily="2" charset="0"/>
            </a:endParaRPr>
          </a:p>
        </p:txBody>
      </p:sp>
      <p:sp>
        <p:nvSpPr>
          <p:cNvPr id="5" name="TextBox 4">
            <a:extLst>
              <a:ext uri="{FF2B5EF4-FFF2-40B4-BE49-F238E27FC236}">
                <a16:creationId xmlns:a16="http://schemas.microsoft.com/office/drawing/2014/main" id="{54F4E348-2E2E-6388-BA39-1DABCD2F5D7A}"/>
              </a:ext>
            </a:extLst>
          </p:cNvPr>
          <p:cNvSpPr txBox="1"/>
          <p:nvPr/>
        </p:nvSpPr>
        <p:spPr>
          <a:xfrm>
            <a:off x="1286267" y="1896968"/>
            <a:ext cx="755335" cy="338554"/>
          </a:xfrm>
          <a:prstGeom prst="rect">
            <a:avLst/>
          </a:prstGeom>
          <a:noFill/>
        </p:spPr>
        <p:txBody>
          <a:bodyPr wrap="none" rtlCol="0">
            <a:spAutoFit/>
          </a:bodyPr>
          <a:lstStyle/>
          <a:p>
            <a:pPr algn="ctr"/>
            <a:r>
              <a:rPr lang="en-US" sz="1600" b="1" dirty="0">
                <a:latin typeface="Helvetica" pitchFamily="2" charset="0"/>
              </a:rPr>
              <a:t>Part 1</a:t>
            </a:r>
          </a:p>
        </p:txBody>
      </p:sp>
      <p:sp>
        <p:nvSpPr>
          <p:cNvPr id="6" name="TextBox 5">
            <a:extLst>
              <a:ext uri="{FF2B5EF4-FFF2-40B4-BE49-F238E27FC236}">
                <a16:creationId xmlns:a16="http://schemas.microsoft.com/office/drawing/2014/main" id="{B3AC5387-DBF3-D3A6-BAEE-027DEA18D6AC}"/>
              </a:ext>
            </a:extLst>
          </p:cNvPr>
          <p:cNvSpPr txBox="1"/>
          <p:nvPr/>
        </p:nvSpPr>
        <p:spPr>
          <a:xfrm>
            <a:off x="3690488" y="1875396"/>
            <a:ext cx="755335" cy="338554"/>
          </a:xfrm>
          <a:prstGeom prst="rect">
            <a:avLst/>
          </a:prstGeom>
          <a:noFill/>
        </p:spPr>
        <p:txBody>
          <a:bodyPr wrap="none" rtlCol="0">
            <a:spAutoFit/>
          </a:bodyPr>
          <a:lstStyle/>
          <a:p>
            <a:pPr algn="ctr"/>
            <a:r>
              <a:rPr lang="en-US" sz="1600" b="1" dirty="0">
                <a:latin typeface="Helvetica" pitchFamily="2" charset="0"/>
              </a:rPr>
              <a:t>Part 2</a:t>
            </a:r>
          </a:p>
        </p:txBody>
      </p:sp>
      <p:sp>
        <p:nvSpPr>
          <p:cNvPr id="7" name="TextBox 6">
            <a:extLst>
              <a:ext uri="{FF2B5EF4-FFF2-40B4-BE49-F238E27FC236}">
                <a16:creationId xmlns:a16="http://schemas.microsoft.com/office/drawing/2014/main" id="{514322AA-26CF-CCA6-08D1-019D499C04D4}"/>
              </a:ext>
            </a:extLst>
          </p:cNvPr>
          <p:cNvSpPr txBox="1"/>
          <p:nvPr/>
        </p:nvSpPr>
        <p:spPr>
          <a:xfrm>
            <a:off x="6542776" y="1875396"/>
            <a:ext cx="755335" cy="338554"/>
          </a:xfrm>
          <a:prstGeom prst="rect">
            <a:avLst/>
          </a:prstGeom>
          <a:noFill/>
        </p:spPr>
        <p:txBody>
          <a:bodyPr wrap="none" rtlCol="0">
            <a:spAutoFit/>
          </a:bodyPr>
          <a:lstStyle/>
          <a:p>
            <a:pPr algn="ctr"/>
            <a:r>
              <a:rPr lang="en-US" sz="1600" b="1" dirty="0">
                <a:latin typeface="Helvetica" pitchFamily="2" charset="0"/>
              </a:rPr>
              <a:t>Part 3</a:t>
            </a:r>
          </a:p>
        </p:txBody>
      </p:sp>
      <p:sp>
        <p:nvSpPr>
          <p:cNvPr id="8" name="TextBox 7">
            <a:extLst>
              <a:ext uri="{FF2B5EF4-FFF2-40B4-BE49-F238E27FC236}">
                <a16:creationId xmlns:a16="http://schemas.microsoft.com/office/drawing/2014/main" id="{20F45567-A674-B2B4-D8C9-ABD4CF91C7BC}"/>
              </a:ext>
            </a:extLst>
          </p:cNvPr>
          <p:cNvSpPr txBox="1"/>
          <p:nvPr/>
        </p:nvSpPr>
        <p:spPr>
          <a:xfrm>
            <a:off x="9395063" y="1875396"/>
            <a:ext cx="755335" cy="338554"/>
          </a:xfrm>
          <a:prstGeom prst="rect">
            <a:avLst/>
          </a:prstGeom>
          <a:noFill/>
        </p:spPr>
        <p:txBody>
          <a:bodyPr wrap="none" rtlCol="0">
            <a:spAutoFit/>
          </a:bodyPr>
          <a:lstStyle/>
          <a:p>
            <a:pPr algn="ctr"/>
            <a:r>
              <a:rPr lang="en-US" sz="1600" b="1" dirty="0">
                <a:latin typeface="Helvetica" pitchFamily="2" charset="0"/>
              </a:rPr>
              <a:t>Part 4</a:t>
            </a:r>
          </a:p>
        </p:txBody>
      </p:sp>
      <p:sp>
        <p:nvSpPr>
          <p:cNvPr id="9" name="TextBox 8">
            <a:extLst>
              <a:ext uri="{FF2B5EF4-FFF2-40B4-BE49-F238E27FC236}">
                <a16:creationId xmlns:a16="http://schemas.microsoft.com/office/drawing/2014/main" id="{02C6FAA0-E23D-5B3A-4F2E-33B62D36AEEB}"/>
              </a:ext>
            </a:extLst>
          </p:cNvPr>
          <p:cNvSpPr txBox="1"/>
          <p:nvPr/>
        </p:nvSpPr>
        <p:spPr>
          <a:xfrm>
            <a:off x="595746" y="3302291"/>
            <a:ext cx="2147454" cy="584775"/>
          </a:xfrm>
          <a:prstGeom prst="rect">
            <a:avLst/>
          </a:prstGeom>
          <a:noFill/>
        </p:spPr>
        <p:txBody>
          <a:bodyPr wrap="square" rtlCol="0">
            <a:spAutoFit/>
          </a:bodyPr>
          <a:lstStyle/>
          <a:p>
            <a:pPr algn="ctr"/>
            <a:r>
              <a:rPr lang="en-US" sz="1600" b="1" dirty="0">
                <a:latin typeface="Helvetica" pitchFamily="2" charset="0"/>
              </a:rPr>
              <a:t>Experimental Design</a:t>
            </a:r>
          </a:p>
        </p:txBody>
      </p:sp>
      <p:sp>
        <p:nvSpPr>
          <p:cNvPr id="10" name="TextBox 9">
            <a:extLst>
              <a:ext uri="{FF2B5EF4-FFF2-40B4-BE49-F238E27FC236}">
                <a16:creationId xmlns:a16="http://schemas.microsoft.com/office/drawing/2014/main" id="{B402D0E8-6C41-8CD4-B2C9-2BA2758E7667}"/>
              </a:ext>
            </a:extLst>
          </p:cNvPr>
          <p:cNvSpPr txBox="1"/>
          <p:nvPr/>
        </p:nvSpPr>
        <p:spPr>
          <a:xfrm>
            <a:off x="2863519" y="3320618"/>
            <a:ext cx="2389908" cy="2308324"/>
          </a:xfrm>
          <a:prstGeom prst="rect">
            <a:avLst/>
          </a:prstGeom>
          <a:noFill/>
        </p:spPr>
        <p:txBody>
          <a:bodyPr wrap="square" rtlCol="0">
            <a:spAutoFit/>
          </a:bodyPr>
          <a:lstStyle/>
          <a:p>
            <a:pPr algn="ctr"/>
            <a:r>
              <a:rPr lang="en-US" sz="1600" b="1" dirty="0">
                <a:latin typeface="Helvetica" pitchFamily="2" charset="0"/>
              </a:rPr>
              <a:t>DADA2</a:t>
            </a:r>
          </a:p>
          <a:p>
            <a:pPr algn="ctr"/>
            <a:r>
              <a:rPr lang="en-US" sz="1600" dirty="0">
                <a:latin typeface="Helvetica" pitchFamily="2" charset="0"/>
              </a:rPr>
              <a:t>QC filtering, trimming, and merging</a:t>
            </a:r>
          </a:p>
          <a:p>
            <a:pPr algn="ctr"/>
            <a:endParaRPr lang="en-US" sz="1600" dirty="0">
              <a:latin typeface="Helvetica" pitchFamily="2" charset="0"/>
            </a:endParaRPr>
          </a:p>
          <a:p>
            <a:pPr algn="ctr"/>
            <a:r>
              <a:rPr lang="en-US" sz="1600" dirty="0">
                <a:latin typeface="Helvetica" pitchFamily="2" charset="0"/>
              </a:rPr>
              <a:t>Building ASV counts table and preparing metadata</a:t>
            </a:r>
          </a:p>
          <a:p>
            <a:pPr algn="ctr"/>
            <a:endParaRPr lang="en-US" sz="1600" dirty="0">
              <a:latin typeface="Helvetica" pitchFamily="2" charset="0"/>
            </a:endParaRPr>
          </a:p>
          <a:p>
            <a:pPr algn="ctr"/>
            <a:endParaRPr lang="en-US" sz="1600" dirty="0">
              <a:latin typeface="Helvetica" pitchFamily="2" charset="0"/>
            </a:endParaRPr>
          </a:p>
        </p:txBody>
      </p:sp>
      <p:sp>
        <p:nvSpPr>
          <p:cNvPr id="11" name="TextBox 10">
            <a:extLst>
              <a:ext uri="{FF2B5EF4-FFF2-40B4-BE49-F238E27FC236}">
                <a16:creationId xmlns:a16="http://schemas.microsoft.com/office/drawing/2014/main" id="{E4B337CB-48C0-B90D-1D31-3CEF2CFDA362}"/>
              </a:ext>
            </a:extLst>
          </p:cNvPr>
          <p:cNvSpPr txBox="1"/>
          <p:nvPr/>
        </p:nvSpPr>
        <p:spPr>
          <a:xfrm>
            <a:off x="5787737" y="3302291"/>
            <a:ext cx="2389908" cy="1631216"/>
          </a:xfrm>
          <a:prstGeom prst="rect">
            <a:avLst/>
          </a:prstGeom>
          <a:noFill/>
        </p:spPr>
        <p:txBody>
          <a:bodyPr wrap="square" rtlCol="0">
            <a:spAutoFit/>
          </a:bodyPr>
          <a:lstStyle/>
          <a:p>
            <a:pPr algn="ctr"/>
            <a:r>
              <a:rPr lang="en-US" sz="1600" b="1" dirty="0" err="1">
                <a:latin typeface="Helvetica" pitchFamily="2" charset="0"/>
              </a:rPr>
              <a:t>Phyloseq</a:t>
            </a:r>
            <a:endParaRPr lang="en-US" sz="1600" b="1" dirty="0">
              <a:latin typeface="Helvetica" pitchFamily="2" charset="0"/>
            </a:endParaRPr>
          </a:p>
          <a:p>
            <a:pPr algn="ctr"/>
            <a:r>
              <a:rPr lang="en-US" sz="1600" dirty="0">
                <a:latin typeface="Helvetica" pitchFamily="2" charset="0"/>
              </a:rPr>
              <a:t>Alpha diversity, beta diversity, relative abundance</a:t>
            </a:r>
          </a:p>
          <a:p>
            <a:pPr algn="ctr"/>
            <a:endParaRPr lang="en-US" sz="1600" dirty="0">
              <a:latin typeface="Helvetica" pitchFamily="2" charset="0"/>
            </a:endParaRPr>
          </a:p>
          <a:p>
            <a:pPr algn="ctr"/>
            <a:endParaRPr lang="en-US" sz="1600" dirty="0">
              <a:latin typeface="Helvetica" pitchFamily="2" charset="0"/>
            </a:endParaRPr>
          </a:p>
        </p:txBody>
      </p:sp>
      <p:sp>
        <p:nvSpPr>
          <p:cNvPr id="12" name="TextBox 11">
            <a:extLst>
              <a:ext uri="{FF2B5EF4-FFF2-40B4-BE49-F238E27FC236}">
                <a16:creationId xmlns:a16="http://schemas.microsoft.com/office/drawing/2014/main" id="{C635658A-88E3-2240-B38C-0251508E839C}"/>
              </a:ext>
            </a:extLst>
          </p:cNvPr>
          <p:cNvSpPr txBox="1"/>
          <p:nvPr/>
        </p:nvSpPr>
        <p:spPr>
          <a:xfrm>
            <a:off x="8504959" y="3302291"/>
            <a:ext cx="2495550" cy="1569660"/>
          </a:xfrm>
          <a:prstGeom prst="rect">
            <a:avLst/>
          </a:prstGeom>
          <a:noFill/>
        </p:spPr>
        <p:txBody>
          <a:bodyPr wrap="square" rtlCol="0">
            <a:spAutoFit/>
          </a:bodyPr>
          <a:lstStyle/>
          <a:p>
            <a:pPr algn="ctr"/>
            <a:r>
              <a:rPr lang="en-US" sz="1600" b="1" dirty="0">
                <a:latin typeface="Helvetica" pitchFamily="2" charset="0"/>
              </a:rPr>
              <a:t>Statistics on Microbiome Data</a:t>
            </a:r>
          </a:p>
          <a:p>
            <a:pPr algn="ctr"/>
            <a:r>
              <a:rPr lang="en-US" sz="1600" dirty="0">
                <a:latin typeface="Helvetica" pitchFamily="2" charset="0"/>
              </a:rPr>
              <a:t>Data formatting and common statistical analyses</a:t>
            </a:r>
          </a:p>
          <a:p>
            <a:pPr algn="ctr"/>
            <a:endParaRPr lang="en-US" sz="1600" dirty="0">
              <a:latin typeface="Helvetica" pitchFamily="2" charset="0"/>
            </a:endParaRPr>
          </a:p>
        </p:txBody>
      </p:sp>
    </p:spTree>
    <p:extLst>
      <p:ext uri="{BB962C8B-B14F-4D97-AF65-F5344CB8AC3E}">
        <p14:creationId xmlns:p14="http://schemas.microsoft.com/office/powerpoint/2010/main" val="2546867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382BE-29B5-CB0B-80A4-0B2418C5B379}"/>
              </a:ext>
            </a:extLst>
          </p:cNvPr>
          <p:cNvSpPr>
            <a:spLocks noGrp="1"/>
          </p:cNvSpPr>
          <p:nvPr>
            <p:ph type="title"/>
          </p:nvPr>
        </p:nvSpPr>
        <p:spPr/>
        <p:txBody>
          <a:bodyPr>
            <a:normAutofit/>
          </a:bodyPr>
          <a:lstStyle/>
          <a:p>
            <a:pPr algn="ctr"/>
            <a:r>
              <a:rPr lang="en-US" sz="3200" dirty="0">
                <a:latin typeface="Helvetica" pitchFamily="2" charset="0"/>
              </a:rPr>
              <a:t>Tools for Microbiome Data Analysis</a:t>
            </a:r>
          </a:p>
        </p:txBody>
      </p:sp>
      <p:sp>
        <p:nvSpPr>
          <p:cNvPr id="3" name="Content Placeholder 2">
            <a:extLst>
              <a:ext uri="{FF2B5EF4-FFF2-40B4-BE49-F238E27FC236}">
                <a16:creationId xmlns:a16="http://schemas.microsoft.com/office/drawing/2014/main" id="{8CF5AD1D-3427-7C0C-F02B-EC90015B27C8}"/>
              </a:ext>
            </a:extLst>
          </p:cNvPr>
          <p:cNvSpPr>
            <a:spLocks noGrp="1"/>
          </p:cNvSpPr>
          <p:nvPr>
            <p:ph idx="1"/>
          </p:nvPr>
        </p:nvSpPr>
        <p:spPr>
          <a:xfrm>
            <a:off x="838199" y="1243334"/>
            <a:ext cx="10773229" cy="5306518"/>
          </a:xfrm>
        </p:spPr>
        <p:txBody>
          <a:bodyPr>
            <a:noAutofit/>
          </a:bodyPr>
          <a:lstStyle/>
          <a:p>
            <a:pPr marL="0" indent="0" algn="l">
              <a:buNone/>
            </a:pPr>
            <a:r>
              <a:rPr lang="en-US" sz="1400" b="1" i="0" dirty="0">
                <a:solidFill>
                  <a:srgbClr val="374151"/>
                </a:solidFill>
                <a:effectLst/>
                <a:latin typeface="Helvetica" pitchFamily="2" charset="0"/>
              </a:rPr>
              <a:t>Sequence Processing:</a:t>
            </a:r>
          </a:p>
          <a:p>
            <a:pPr marL="0" indent="0" algn="l">
              <a:buNone/>
            </a:pPr>
            <a:r>
              <a:rPr lang="en-US" sz="1400" b="0" i="0" dirty="0">
                <a:solidFill>
                  <a:srgbClr val="374151"/>
                </a:solidFill>
                <a:effectLst/>
                <a:latin typeface="Helvetica" pitchFamily="2" charset="0"/>
              </a:rPr>
              <a:t>	</a:t>
            </a:r>
            <a:r>
              <a:rPr lang="en-US" sz="1400" b="0" i="0" u="sng" dirty="0">
                <a:solidFill>
                  <a:srgbClr val="374151"/>
                </a:solidFill>
                <a:effectLst/>
                <a:latin typeface="Helvetica" pitchFamily="2" charset="0"/>
              </a:rPr>
              <a:t>CUTADAPT</a:t>
            </a:r>
            <a:r>
              <a:rPr lang="en-US" sz="1400" b="0" i="0" dirty="0">
                <a:solidFill>
                  <a:srgbClr val="374151"/>
                </a:solidFill>
                <a:effectLst/>
                <a:latin typeface="Helvetica" pitchFamily="2" charset="0"/>
              </a:rPr>
              <a:t>: A bioinformatic tool written in Python used for the removal of adapter and primer sequences</a:t>
            </a:r>
          </a:p>
          <a:p>
            <a:pPr marL="0" indent="0" algn="l">
              <a:buNone/>
            </a:pPr>
            <a:r>
              <a:rPr lang="en-US" sz="1400" dirty="0">
                <a:solidFill>
                  <a:srgbClr val="374151"/>
                </a:solidFill>
                <a:latin typeface="Helvetica" pitchFamily="2" charset="0"/>
              </a:rPr>
              <a:t>	</a:t>
            </a:r>
            <a:r>
              <a:rPr lang="en-US" sz="1400" b="0" i="0" u="sng" dirty="0">
                <a:solidFill>
                  <a:srgbClr val="374151"/>
                </a:solidFill>
                <a:effectLst/>
                <a:latin typeface="Helvetica" pitchFamily="2" charset="0"/>
              </a:rPr>
              <a:t>DADA2:</a:t>
            </a:r>
            <a:r>
              <a:rPr lang="en-US" sz="1400" b="0" i="0" dirty="0">
                <a:solidFill>
                  <a:srgbClr val="374151"/>
                </a:solidFill>
                <a:effectLst/>
                <a:latin typeface="Helvetica" pitchFamily="2" charset="0"/>
              </a:rPr>
              <a:t> A popular tool for denoising, error correction, and inference of amplicon sequence variants (ASVs) from raw 	sequencing data.</a:t>
            </a:r>
          </a:p>
          <a:p>
            <a:pPr marL="0" indent="0" algn="l">
              <a:buNone/>
            </a:pPr>
            <a:r>
              <a:rPr lang="en-US" sz="1400" b="0" i="0" dirty="0">
                <a:solidFill>
                  <a:srgbClr val="374151"/>
                </a:solidFill>
                <a:effectLst/>
                <a:latin typeface="Helvetica" pitchFamily="2" charset="0"/>
              </a:rPr>
              <a:t>	</a:t>
            </a:r>
            <a:r>
              <a:rPr lang="en-US" sz="1400" b="0" i="0" u="sng" dirty="0">
                <a:solidFill>
                  <a:srgbClr val="374151"/>
                </a:solidFill>
                <a:effectLst/>
                <a:latin typeface="Helvetica" pitchFamily="2" charset="0"/>
              </a:rPr>
              <a:t>QIIME 2:</a:t>
            </a:r>
            <a:r>
              <a:rPr lang="en-US" sz="1400" b="0" i="0" dirty="0">
                <a:solidFill>
                  <a:srgbClr val="374151"/>
                </a:solidFill>
                <a:effectLst/>
                <a:latin typeface="Helvetica" pitchFamily="2" charset="0"/>
              </a:rPr>
              <a:t> A comprehensive microbiome analysis platform that provides various preprocessing methods, including quality 	filtering, demultiplexing, and primer trimming.</a:t>
            </a:r>
          </a:p>
          <a:p>
            <a:pPr marL="0" indent="0" algn="l">
              <a:buNone/>
            </a:pPr>
            <a:r>
              <a:rPr lang="en-US" sz="1400" b="0" i="0" dirty="0">
                <a:solidFill>
                  <a:srgbClr val="374151"/>
                </a:solidFill>
                <a:effectLst/>
                <a:latin typeface="Helvetica" pitchFamily="2" charset="0"/>
              </a:rPr>
              <a:t>	</a:t>
            </a:r>
            <a:r>
              <a:rPr lang="en-US" sz="1400" b="0" i="0" u="sng" dirty="0">
                <a:solidFill>
                  <a:srgbClr val="374151"/>
                </a:solidFill>
                <a:effectLst/>
                <a:latin typeface="Helvetica" pitchFamily="2" charset="0"/>
              </a:rPr>
              <a:t>USEARCH-UNOISE3</a:t>
            </a:r>
            <a:r>
              <a:rPr lang="en-US" sz="1400" b="0" i="0" dirty="0">
                <a:solidFill>
                  <a:srgbClr val="374151"/>
                </a:solidFill>
                <a:effectLst/>
                <a:latin typeface="Helvetica" pitchFamily="2" charset="0"/>
              </a:rPr>
              <a:t>: A tool that employs a unique error model to denoise and identify ASVs from high-throughput 	sequencing data. It can be an alternative to DADA2 and is known for its ability to handle low-quality reads and amplicons 	with high error rates.</a:t>
            </a:r>
          </a:p>
          <a:p>
            <a:pPr marL="0" indent="0" algn="l">
              <a:buNone/>
            </a:pPr>
            <a:r>
              <a:rPr lang="en-US" sz="1400" b="1" i="0" dirty="0">
                <a:solidFill>
                  <a:srgbClr val="374151"/>
                </a:solidFill>
                <a:effectLst/>
                <a:latin typeface="Helvetica" pitchFamily="2" charset="0"/>
              </a:rPr>
              <a:t>Microbiome Visualization:</a:t>
            </a:r>
          </a:p>
          <a:p>
            <a:pPr marL="0" indent="0" algn="l">
              <a:buNone/>
            </a:pPr>
            <a:r>
              <a:rPr lang="en-US" sz="1400" b="0" i="0" dirty="0">
                <a:solidFill>
                  <a:srgbClr val="374151"/>
                </a:solidFill>
                <a:effectLst/>
                <a:latin typeface="Helvetica" pitchFamily="2" charset="0"/>
              </a:rPr>
              <a:t>	</a:t>
            </a:r>
            <a:r>
              <a:rPr lang="en-US" sz="1400" b="0" i="0" u="sng" dirty="0">
                <a:solidFill>
                  <a:srgbClr val="374151"/>
                </a:solidFill>
                <a:effectLst/>
                <a:latin typeface="Helvetica" pitchFamily="2" charset="0"/>
              </a:rPr>
              <a:t>R packages:</a:t>
            </a:r>
            <a:r>
              <a:rPr lang="en-US" sz="1400" b="0" i="0" dirty="0">
                <a:solidFill>
                  <a:srgbClr val="374151"/>
                </a:solidFill>
                <a:effectLst/>
                <a:latin typeface="Helvetica" pitchFamily="2" charset="0"/>
              </a:rPr>
              <a:t> </a:t>
            </a:r>
            <a:r>
              <a:rPr lang="en-US" sz="1400" b="0" i="0" dirty="0" err="1">
                <a:solidFill>
                  <a:srgbClr val="374151"/>
                </a:solidFill>
                <a:effectLst/>
                <a:latin typeface="Helvetica" pitchFamily="2" charset="0"/>
              </a:rPr>
              <a:t>Phyloseq</a:t>
            </a:r>
            <a:r>
              <a:rPr lang="en-US" sz="1400" b="0" i="0" dirty="0">
                <a:solidFill>
                  <a:srgbClr val="374151"/>
                </a:solidFill>
                <a:effectLst/>
                <a:latin typeface="Helvetica" pitchFamily="2" charset="0"/>
              </a:rPr>
              <a:t>, </a:t>
            </a:r>
            <a:r>
              <a:rPr lang="en-US" sz="1400" b="0" i="0" dirty="0" err="1">
                <a:solidFill>
                  <a:srgbClr val="374151"/>
                </a:solidFill>
                <a:effectLst/>
                <a:latin typeface="Helvetica" pitchFamily="2" charset="0"/>
              </a:rPr>
              <a:t>MicrobiomeR</a:t>
            </a:r>
            <a:r>
              <a:rPr lang="en-US" sz="1400" b="0" i="0" dirty="0">
                <a:solidFill>
                  <a:srgbClr val="374151"/>
                </a:solidFill>
                <a:effectLst/>
                <a:latin typeface="Helvetica" pitchFamily="2" charset="0"/>
              </a:rPr>
              <a:t>, ggplot2, and </a:t>
            </a:r>
            <a:r>
              <a:rPr lang="en-US" sz="1400" b="0" i="0" dirty="0" err="1">
                <a:solidFill>
                  <a:srgbClr val="374151"/>
                </a:solidFill>
                <a:effectLst/>
                <a:latin typeface="Helvetica" pitchFamily="2" charset="0"/>
              </a:rPr>
              <a:t>ComplexHeatmap</a:t>
            </a:r>
            <a:r>
              <a:rPr lang="en-US" sz="1400" b="0" i="0" dirty="0">
                <a:solidFill>
                  <a:srgbClr val="374151"/>
                </a:solidFill>
                <a:effectLst/>
                <a:latin typeface="Helvetica" pitchFamily="2" charset="0"/>
              </a:rPr>
              <a:t> are commonly used R 	packages for visualizing 	microbiome data, generating heatmaps, bar plots, and ordination plots.</a:t>
            </a:r>
          </a:p>
          <a:p>
            <a:pPr marL="0" indent="0" algn="l">
              <a:buNone/>
            </a:pPr>
            <a:r>
              <a:rPr lang="en-US" sz="1400" b="0" i="0" dirty="0">
                <a:solidFill>
                  <a:srgbClr val="374151"/>
                </a:solidFill>
                <a:effectLst/>
                <a:latin typeface="Helvetica" pitchFamily="2" charset="0"/>
              </a:rPr>
              <a:t>	</a:t>
            </a:r>
            <a:r>
              <a:rPr lang="en-US" sz="1400" b="0" i="0" u="sng" dirty="0" err="1">
                <a:solidFill>
                  <a:srgbClr val="374151"/>
                </a:solidFill>
                <a:effectLst/>
                <a:latin typeface="Helvetica" pitchFamily="2" charset="0"/>
              </a:rPr>
              <a:t>Qiime</a:t>
            </a:r>
            <a:r>
              <a:rPr lang="en-US" sz="1400" b="0" i="0" u="sng" dirty="0">
                <a:solidFill>
                  <a:srgbClr val="374151"/>
                </a:solidFill>
                <a:effectLst/>
                <a:latin typeface="Helvetica" pitchFamily="2" charset="0"/>
              </a:rPr>
              <a:t> 2:</a:t>
            </a:r>
            <a:r>
              <a:rPr lang="en-US" sz="1400" b="0" i="0" dirty="0">
                <a:solidFill>
                  <a:srgbClr val="374151"/>
                </a:solidFill>
                <a:effectLst/>
                <a:latin typeface="Helvetica" pitchFamily="2" charset="0"/>
              </a:rPr>
              <a:t> The QIIME 2 platform provides multiple visualization tools, including Emperor for visualizing principal 	coordinate analysis (</a:t>
            </a:r>
            <a:r>
              <a:rPr lang="en-US" sz="1400" b="0" i="0" dirty="0" err="1">
                <a:solidFill>
                  <a:srgbClr val="374151"/>
                </a:solidFill>
                <a:effectLst/>
                <a:latin typeface="Helvetica" pitchFamily="2" charset="0"/>
              </a:rPr>
              <a:t>PCoA</a:t>
            </a:r>
            <a:r>
              <a:rPr lang="en-US" sz="1400" b="0" i="0" dirty="0">
                <a:solidFill>
                  <a:srgbClr val="374151"/>
                </a:solidFill>
                <a:effectLst/>
                <a:latin typeface="Helvetica" pitchFamily="2" charset="0"/>
              </a:rPr>
              <a:t>) results and taxa summaries.</a:t>
            </a:r>
          </a:p>
          <a:p>
            <a:pPr marL="0" indent="0" algn="l">
              <a:buNone/>
            </a:pPr>
            <a:endParaRPr lang="en-US" sz="400" dirty="0">
              <a:solidFill>
                <a:srgbClr val="374151"/>
              </a:solidFill>
              <a:latin typeface="Helvetica" pitchFamily="2" charset="0"/>
            </a:endParaRPr>
          </a:p>
          <a:p>
            <a:pPr marL="0" indent="0" algn="l">
              <a:buNone/>
            </a:pPr>
            <a:r>
              <a:rPr lang="en-US" sz="1400" b="1" i="0" dirty="0">
                <a:solidFill>
                  <a:srgbClr val="374151"/>
                </a:solidFill>
                <a:effectLst/>
                <a:latin typeface="Helvetica" pitchFamily="2" charset="0"/>
              </a:rPr>
              <a:t>Statistics and Analysis:</a:t>
            </a:r>
          </a:p>
          <a:p>
            <a:pPr marL="457200" lvl="1" indent="0">
              <a:buNone/>
            </a:pPr>
            <a:r>
              <a:rPr lang="en-US" sz="1400" b="0" i="0" dirty="0">
                <a:solidFill>
                  <a:srgbClr val="374151"/>
                </a:solidFill>
                <a:effectLst/>
                <a:latin typeface="Helvetica" pitchFamily="2" charset="0"/>
              </a:rPr>
              <a:t>	</a:t>
            </a:r>
            <a:r>
              <a:rPr lang="en-US" sz="1400" b="0" i="0" u="sng" dirty="0">
                <a:solidFill>
                  <a:srgbClr val="374151"/>
                </a:solidFill>
                <a:effectLst/>
                <a:latin typeface="Helvetica" pitchFamily="2" charset="0"/>
              </a:rPr>
              <a:t>R packages</a:t>
            </a:r>
            <a:r>
              <a:rPr lang="en-US" sz="1400" b="0" i="0" dirty="0">
                <a:solidFill>
                  <a:srgbClr val="374151"/>
                </a:solidFill>
                <a:effectLst/>
                <a:latin typeface="Helvetica" pitchFamily="2" charset="0"/>
              </a:rPr>
              <a:t>: DESeq2, </a:t>
            </a:r>
            <a:r>
              <a:rPr lang="en-US" sz="1400" b="0" i="0" dirty="0" err="1">
                <a:solidFill>
                  <a:srgbClr val="374151"/>
                </a:solidFill>
                <a:effectLst/>
                <a:latin typeface="Helvetica" pitchFamily="2" charset="0"/>
              </a:rPr>
              <a:t>edgeR</a:t>
            </a:r>
            <a:r>
              <a:rPr lang="en-US" sz="1400" b="0" i="0" dirty="0">
                <a:solidFill>
                  <a:srgbClr val="374151"/>
                </a:solidFill>
                <a:effectLst/>
                <a:latin typeface="Helvetica" pitchFamily="2" charset="0"/>
              </a:rPr>
              <a:t>, vegan, </a:t>
            </a:r>
            <a:r>
              <a:rPr lang="en-US" sz="1400" b="0" i="0" dirty="0" err="1">
                <a:solidFill>
                  <a:srgbClr val="374151"/>
                </a:solidFill>
                <a:effectLst/>
                <a:latin typeface="Helvetica" pitchFamily="2" charset="0"/>
              </a:rPr>
              <a:t>limma</a:t>
            </a:r>
            <a:r>
              <a:rPr lang="en-US" sz="1400" b="0" i="0" dirty="0">
                <a:solidFill>
                  <a:srgbClr val="374151"/>
                </a:solidFill>
                <a:effectLst/>
                <a:latin typeface="Helvetica" pitchFamily="2" charset="0"/>
              </a:rPr>
              <a:t>, ALDEx2, </a:t>
            </a:r>
            <a:r>
              <a:rPr lang="en-US" sz="1400" b="0" i="0" dirty="0" err="1">
                <a:solidFill>
                  <a:srgbClr val="374151"/>
                </a:solidFill>
                <a:effectLst/>
                <a:latin typeface="Helvetica" pitchFamily="2" charset="0"/>
              </a:rPr>
              <a:t>metagenomeSeq</a:t>
            </a:r>
            <a:r>
              <a:rPr lang="en-US" sz="1400" b="0" i="0" dirty="0">
                <a:solidFill>
                  <a:srgbClr val="374151"/>
                </a:solidFill>
                <a:effectLst/>
                <a:latin typeface="Helvetica" pitchFamily="2" charset="0"/>
              </a:rPr>
              <a:t> are popular R packages for differential abundance 	analysis, community diversity analysis, and differential expression analysis.</a:t>
            </a:r>
          </a:p>
          <a:p>
            <a:pPr marL="457200" lvl="1" indent="0">
              <a:buNone/>
            </a:pPr>
            <a:r>
              <a:rPr lang="en-US" sz="1400" b="0" i="0" dirty="0">
                <a:solidFill>
                  <a:srgbClr val="374151"/>
                </a:solidFill>
                <a:effectLst/>
                <a:latin typeface="Helvetica" pitchFamily="2" charset="0"/>
              </a:rPr>
              <a:t>	</a:t>
            </a:r>
            <a:r>
              <a:rPr lang="en-US" sz="1400" b="0" i="0" u="sng" dirty="0">
                <a:solidFill>
                  <a:srgbClr val="374151"/>
                </a:solidFill>
                <a:effectLst/>
                <a:latin typeface="Helvetica" pitchFamily="2" charset="0"/>
              </a:rPr>
              <a:t>QIIME 2</a:t>
            </a:r>
            <a:r>
              <a:rPr lang="en-US" sz="1400" b="0" i="0" dirty="0">
                <a:solidFill>
                  <a:srgbClr val="374151"/>
                </a:solidFill>
                <a:effectLst/>
                <a:latin typeface="Helvetica" pitchFamily="2" charset="0"/>
              </a:rPr>
              <a:t>: The QIIME 2 platform includes a range of statistical methods and workflows for alpha and beta diversity analysis, 	differential abundance testing, and other statistical analyses.</a:t>
            </a:r>
          </a:p>
          <a:p>
            <a:pPr marL="457200" lvl="1" indent="0">
              <a:buNone/>
            </a:pPr>
            <a:r>
              <a:rPr lang="en-US" sz="1400" b="0" i="0" dirty="0">
                <a:solidFill>
                  <a:srgbClr val="374151"/>
                </a:solidFill>
                <a:effectLst/>
                <a:latin typeface="Helvetica" pitchFamily="2" charset="0"/>
              </a:rPr>
              <a:t>	</a:t>
            </a:r>
            <a:r>
              <a:rPr lang="en-US" sz="1400" b="0" i="0" u="sng" dirty="0" err="1">
                <a:solidFill>
                  <a:srgbClr val="374151"/>
                </a:solidFill>
                <a:effectLst/>
                <a:latin typeface="Helvetica" pitchFamily="2" charset="0"/>
              </a:rPr>
              <a:t>LEfSe</a:t>
            </a:r>
            <a:r>
              <a:rPr lang="en-US" sz="1400" b="0" i="0" dirty="0">
                <a:solidFill>
                  <a:srgbClr val="374151"/>
                </a:solidFill>
                <a:effectLst/>
                <a:latin typeface="Helvetica" pitchFamily="2" charset="0"/>
              </a:rPr>
              <a:t>: A tool specifically designed for identifying differentially abundant microbial features across multiple groups or 	conditions.</a:t>
            </a:r>
          </a:p>
          <a:p>
            <a:pPr marL="0" indent="0" algn="l">
              <a:buNone/>
            </a:pPr>
            <a:endParaRPr lang="en-US" sz="1400" b="0" i="0" dirty="0">
              <a:solidFill>
                <a:srgbClr val="374151"/>
              </a:solidFill>
              <a:effectLst/>
              <a:latin typeface="Helvetica" pitchFamily="2" charset="0"/>
            </a:endParaRPr>
          </a:p>
        </p:txBody>
      </p:sp>
    </p:spTree>
    <p:extLst>
      <p:ext uri="{BB962C8B-B14F-4D97-AF65-F5344CB8AC3E}">
        <p14:creationId xmlns:p14="http://schemas.microsoft.com/office/powerpoint/2010/main" val="914935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a:extLst>
              <a:ext uri="{FF2B5EF4-FFF2-40B4-BE49-F238E27FC236}">
                <a16:creationId xmlns:a16="http://schemas.microsoft.com/office/drawing/2014/main" id="{7E4D3077-6EE0-4B49-8118-BE8AB369D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2518" y="1547797"/>
            <a:ext cx="5997388" cy="52564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itle 1">
            <a:extLst>
              <a:ext uri="{FF2B5EF4-FFF2-40B4-BE49-F238E27FC236}">
                <a16:creationId xmlns:a16="http://schemas.microsoft.com/office/drawing/2014/main" id="{2305CF01-6ABF-FD4E-8913-7896BB8414CE}"/>
              </a:ext>
            </a:extLst>
          </p:cNvPr>
          <p:cNvSpPr txBox="1">
            <a:spLocks/>
          </p:cNvSpPr>
          <p:nvPr/>
        </p:nvSpPr>
        <p:spPr>
          <a:xfrm>
            <a:off x="838200" y="15657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pitchFamily="2" charset="0"/>
              </a:rPr>
              <a:t>Relative abundances of </a:t>
            </a:r>
            <a:r>
              <a:rPr lang="en-US" sz="3600" i="1" dirty="0">
                <a:latin typeface="Helvetica" pitchFamily="2" charset="0"/>
              </a:rPr>
              <a:t>Bacteroides</a:t>
            </a:r>
            <a:r>
              <a:rPr lang="en-US" sz="3600" dirty="0">
                <a:latin typeface="Helvetica" pitchFamily="2" charset="0"/>
              </a:rPr>
              <a:t> in the gut of children with and without CF</a:t>
            </a:r>
          </a:p>
        </p:txBody>
      </p:sp>
      <p:sp>
        <p:nvSpPr>
          <p:cNvPr id="2" name="TextBox 1">
            <a:extLst>
              <a:ext uri="{FF2B5EF4-FFF2-40B4-BE49-F238E27FC236}">
                <a16:creationId xmlns:a16="http://schemas.microsoft.com/office/drawing/2014/main" id="{2A537268-DB3D-D34D-87DA-DB97B1551FC0}"/>
              </a:ext>
            </a:extLst>
          </p:cNvPr>
          <p:cNvSpPr txBox="1"/>
          <p:nvPr/>
        </p:nvSpPr>
        <p:spPr>
          <a:xfrm>
            <a:off x="10683125" y="6434880"/>
            <a:ext cx="1508875" cy="369332"/>
          </a:xfrm>
          <a:prstGeom prst="rect">
            <a:avLst/>
          </a:prstGeom>
          <a:noFill/>
        </p:spPr>
        <p:txBody>
          <a:bodyPr wrap="none" rtlCol="0">
            <a:spAutoFit/>
          </a:bodyPr>
          <a:lstStyle/>
          <a:p>
            <a:r>
              <a:rPr lang="en-US" dirty="0" err="1"/>
              <a:t>Antosca</a:t>
            </a:r>
            <a:r>
              <a:rPr lang="en-US" dirty="0"/>
              <a:t> 2019</a:t>
            </a:r>
          </a:p>
        </p:txBody>
      </p:sp>
    </p:spTree>
    <p:extLst>
      <p:ext uri="{BB962C8B-B14F-4D97-AF65-F5344CB8AC3E}">
        <p14:creationId xmlns:p14="http://schemas.microsoft.com/office/powerpoint/2010/main" val="133104276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a:extLst>
              <a:ext uri="{FF2B5EF4-FFF2-40B4-BE49-F238E27FC236}">
                <a16:creationId xmlns:a16="http://schemas.microsoft.com/office/drawing/2014/main" id="{7E4D3077-6EE0-4B49-8118-BE8AB369D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2518" y="1547797"/>
            <a:ext cx="5997388" cy="52564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itle 1">
            <a:extLst>
              <a:ext uri="{FF2B5EF4-FFF2-40B4-BE49-F238E27FC236}">
                <a16:creationId xmlns:a16="http://schemas.microsoft.com/office/drawing/2014/main" id="{2305CF01-6ABF-FD4E-8913-7896BB8414CE}"/>
              </a:ext>
            </a:extLst>
          </p:cNvPr>
          <p:cNvSpPr txBox="1">
            <a:spLocks/>
          </p:cNvSpPr>
          <p:nvPr/>
        </p:nvSpPr>
        <p:spPr>
          <a:xfrm>
            <a:off x="838200" y="401588"/>
            <a:ext cx="10515600" cy="10805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i="1" dirty="0">
                <a:latin typeface="Helvetica" pitchFamily="2" charset="0"/>
              </a:rPr>
              <a:t>Bacteroides</a:t>
            </a:r>
            <a:r>
              <a:rPr lang="en-US" sz="3600" dirty="0">
                <a:latin typeface="Helvetica" pitchFamily="2" charset="0"/>
              </a:rPr>
              <a:t> is less abundant in CF cohorts</a:t>
            </a:r>
          </a:p>
        </p:txBody>
      </p:sp>
      <p:sp>
        <p:nvSpPr>
          <p:cNvPr id="2" name="TextBox 1">
            <a:extLst>
              <a:ext uri="{FF2B5EF4-FFF2-40B4-BE49-F238E27FC236}">
                <a16:creationId xmlns:a16="http://schemas.microsoft.com/office/drawing/2014/main" id="{2A537268-DB3D-D34D-87DA-DB97B1551FC0}"/>
              </a:ext>
            </a:extLst>
          </p:cNvPr>
          <p:cNvSpPr txBox="1"/>
          <p:nvPr/>
        </p:nvSpPr>
        <p:spPr>
          <a:xfrm>
            <a:off x="10683125" y="6434880"/>
            <a:ext cx="1451166" cy="369332"/>
          </a:xfrm>
          <a:prstGeom prst="rect">
            <a:avLst/>
          </a:prstGeom>
          <a:noFill/>
        </p:spPr>
        <p:txBody>
          <a:bodyPr wrap="none" rtlCol="0">
            <a:spAutoFit/>
          </a:bodyPr>
          <a:lstStyle/>
          <a:p>
            <a:r>
              <a:rPr lang="en-US" dirty="0" err="1"/>
              <a:t>Antosca</a:t>
            </a:r>
            <a:r>
              <a:rPr lang="en-US" dirty="0"/>
              <a:t> 2019</a:t>
            </a:r>
          </a:p>
        </p:txBody>
      </p:sp>
      <p:pic>
        <p:nvPicPr>
          <p:cNvPr id="5" name="Picture 3">
            <a:extLst>
              <a:ext uri="{FF2B5EF4-FFF2-40B4-BE49-F238E27FC236}">
                <a16:creationId xmlns:a16="http://schemas.microsoft.com/office/drawing/2014/main" id="{EEA66AE7-54A1-7C47-9BC5-9A5B06CB52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460"/>
          <a:stretch/>
        </p:blipFill>
        <p:spPr bwMode="auto">
          <a:xfrm>
            <a:off x="-658765" y="1482140"/>
            <a:ext cx="12639953" cy="316179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a:extLst>
              <a:ext uri="{FF2B5EF4-FFF2-40B4-BE49-F238E27FC236}">
                <a16:creationId xmlns:a16="http://schemas.microsoft.com/office/drawing/2014/main" id="{77B7C601-48E5-554D-A3E8-03FC995D575B}"/>
              </a:ext>
            </a:extLst>
          </p:cNvPr>
          <p:cNvSpPr/>
          <p:nvPr/>
        </p:nvSpPr>
        <p:spPr>
          <a:xfrm>
            <a:off x="838200" y="2107096"/>
            <a:ext cx="11142988" cy="4001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944528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43DD8D-C081-9C06-7B5F-221C32AFC391}"/>
              </a:ext>
            </a:extLst>
          </p:cNvPr>
          <p:cNvSpPr txBox="1"/>
          <p:nvPr/>
        </p:nvSpPr>
        <p:spPr>
          <a:xfrm>
            <a:off x="8622561" y="6396335"/>
            <a:ext cx="3569439" cy="461665"/>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Adapted from P. Salerno,…R. Valls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bioRxiv</a:t>
            </a:r>
            <a:r>
              <a:rPr lang="en-US" sz="1200" dirty="0">
                <a:latin typeface="Arial" panose="020B0604020202020204" pitchFamily="34" charset="0"/>
                <a:cs typeface="Arial" panose="020B0604020202020204" pitchFamily="34" charset="0"/>
              </a:rPr>
              <a:t> </a:t>
            </a:r>
          </a:p>
          <a:p>
            <a:pPr algn="r"/>
            <a:r>
              <a:rPr lang="en-US" sz="1200" b="0" i="0" dirty="0">
                <a:effectLst/>
                <a:latin typeface="Arial" panose="020B0604020202020204" pitchFamily="34" charset="0"/>
                <a:cs typeface="Arial" panose="020B0604020202020204" pitchFamily="34" charset="0"/>
              </a:rPr>
              <a:t>2023.05.02.539134</a:t>
            </a:r>
            <a:endParaRPr lang="en-US" sz="12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F0CD0644-0F7C-125B-3D32-3065A24E5B89}"/>
              </a:ext>
            </a:extLst>
          </p:cNvPr>
          <p:cNvPicPr>
            <a:picLocks noChangeAspect="1"/>
          </p:cNvPicPr>
          <p:nvPr/>
        </p:nvPicPr>
        <p:blipFill rotWithShape="1">
          <a:blip r:embed="rId3"/>
          <a:srcRect r="45870" b="65960"/>
          <a:stretch/>
        </p:blipFill>
        <p:spPr>
          <a:xfrm>
            <a:off x="1844040" y="1691762"/>
            <a:ext cx="7056120" cy="4801113"/>
          </a:xfrm>
          <a:prstGeom prst="rect">
            <a:avLst/>
          </a:prstGeom>
        </p:spPr>
      </p:pic>
      <p:sp>
        <p:nvSpPr>
          <p:cNvPr id="4" name="Rectangle 3">
            <a:extLst>
              <a:ext uri="{FF2B5EF4-FFF2-40B4-BE49-F238E27FC236}">
                <a16:creationId xmlns:a16="http://schemas.microsoft.com/office/drawing/2014/main" id="{8E18478D-3EC2-DA09-42F7-B7DC664003ED}"/>
              </a:ext>
            </a:extLst>
          </p:cNvPr>
          <p:cNvSpPr/>
          <p:nvPr/>
        </p:nvSpPr>
        <p:spPr>
          <a:xfrm>
            <a:off x="1722120" y="1607301"/>
            <a:ext cx="900332" cy="5314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2DC5F62-D77A-2344-F1CD-46443718DDE1}"/>
              </a:ext>
            </a:extLst>
          </p:cNvPr>
          <p:cNvPicPr>
            <a:picLocks noChangeAspect="1"/>
          </p:cNvPicPr>
          <p:nvPr/>
        </p:nvPicPr>
        <p:blipFill rotWithShape="1">
          <a:blip r:embed="rId3"/>
          <a:srcRect l="78519" b="62912"/>
          <a:stretch/>
        </p:blipFill>
        <p:spPr>
          <a:xfrm>
            <a:off x="9544286" y="2055360"/>
            <a:ext cx="2258671" cy="4219417"/>
          </a:xfrm>
          <a:prstGeom prst="rect">
            <a:avLst/>
          </a:prstGeom>
        </p:spPr>
      </p:pic>
      <p:sp>
        <p:nvSpPr>
          <p:cNvPr id="11" name="TextBox 10">
            <a:extLst>
              <a:ext uri="{FF2B5EF4-FFF2-40B4-BE49-F238E27FC236}">
                <a16:creationId xmlns:a16="http://schemas.microsoft.com/office/drawing/2014/main" id="{37E3989E-7AD2-A21C-E957-CF9ED8249D2A}"/>
              </a:ext>
            </a:extLst>
          </p:cNvPr>
          <p:cNvSpPr txBox="1"/>
          <p:nvPr/>
        </p:nvSpPr>
        <p:spPr>
          <a:xfrm>
            <a:off x="5501640" y="6396335"/>
            <a:ext cx="966931" cy="369332"/>
          </a:xfrm>
          <a:prstGeom prst="rect">
            <a:avLst/>
          </a:prstGeom>
          <a:noFill/>
        </p:spPr>
        <p:txBody>
          <a:bodyPr wrap="none" rtlCol="0">
            <a:spAutoFit/>
          </a:bodyPr>
          <a:lstStyle/>
          <a:p>
            <a:r>
              <a:rPr lang="en-US" dirty="0"/>
              <a:t>Sample</a:t>
            </a:r>
          </a:p>
        </p:txBody>
      </p:sp>
      <p:sp>
        <p:nvSpPr>
          <p:cNvPr id="9" name="Title 1">
            <a:extLst>
              <a:ext uri="{FF2B5EF4-FFF2-40B4-BE49-F238E27FC236}">
                <a16:creationId xmlns:a16="http://schemas.microsoft.com/office/drawing/2014/main" id="{20FFB29B-BA4F-F276-30EE-DE882B84887D}"/>
              </a:ext>
            </a:extLst>
          </p:cNvPr>
          <p:cNvSpPr txBox="1">
            <a:spLocks/>
          </p:cNvSpPr>
          <p:nvPr/>
        </p:nvSpPr>
        <p:spPr>
          <a:xfrm>
            <a:off x="838200" y="401588"/>
            <a:ext cx="10515600" cy="10805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i="1" dirty="0">
                <a:latin typeface="Helvetica" pitchFamily="2" charset="0"/>
              </a:rPr>
              <a:t>Bacteroides</a:t>
            </a:r>
            <a:r>
              <a:rPr lang="en-US" sz="3600" dirty="0">
                <a:latin typeface="Helvetica" pitchFamily="2" charset="0"/>
              </a:rPr>
              <a:t> is less abundant in CF cohorts</a:t>
            </a:r>
          </a:p>
        </p:txBody>
      </p:sp>
    </p:spTree>
    <p:extLst>
      <p:ext uri="{BB962C8B-B14F-4D97-AF65-F5344CB8AC3E}">
        <p14:creationId xmlns:p14="http://schemas.microsoft.com/office/powerpoint/2010/main" val="3420482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92DC6-209E-DFF5-7CCE-84EF51589A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F7C260C-8E4E-1FA7-14C6-BD4CF0EFD458}"/>
              </a:ext>
            </a:extLst>
          </p:cNvPr>
          <p:cNvSpPr>
            <a:spLocks noGrp="1"/>
          </p:cNvSpPr>
          <p:nvPr>
            <p:ph type="title"/>
          </p:nvPr>
        </p:nvSpPr>
        <p:spPr/>
        <p:txBody>
          <a:bodyPr>
            <a:normAutofit/>
          </a:bodyPr>
          <a:lstStyle/>
          <a:p>
            <a:pPr algn="ctr"/>
            <a:r>
              <a:rPr lang="en-US" sz="4000" dirty="0">
                <a:latin typeface="Arial" panose="020B0604020202020204" pitchFamily="34" charset="0"/>
                <a:cs typeface="Arial" panose="020B0604020202020204" pitchFamily="34" charset="0"/>
              </a:rPr>
              <a:t>The role of </a:t>
            </a:r>
            <a:r>
              <a:rPr lang="en-US" sz="4000" i="1" dirty="0">
                <a:latin typeface="Arial" panose="020B0604020202020204" pitchFamily="34" charset="0"/>
                <a:cs typeface="Arial" panose="020B0604020202020204" pitchFamily="34" charset="0"/>
              </a:rPr>
              <a:t>Bacteroides</a:t>
            </a:r>
            <a:r>
              <a:rPr lang="en-US" sz="4000" dirty="0">
                <a:latin typeface="Arial" panose="020B0604020202020204" pitchFamily="34" charset="0"/>
                <a:cs typeface="Arial" panose="020B0604020202020204" pitchFamily="34" charset="0"/>
              </a:rPr>
              <a:t> in the </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murine gut-lung axis</a:t>
            </a:r>
            <a:endParaRPr lang="en-US" sz="4000" i="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8A2B403-771F-E90F-520D-24AD93758A2B}"/>
              </a:ext>
            </a:extLst>
          </p:cNvPr>
          <p:cNvSpPr txBox="1"/>
          <p:nvPr/>
        </p:nvSpPr>
        <p:spPr>
          <a:xfrm>
            <a:off x="10588612" y="6492875"/>
            <a:ext cx="1603388" cy="276999"/>
          </a:xfrm>
          <a:prstGeom prst="rect">
            <a:avLst/>
          </a:prstGeom>
          <a:noFill/>
        </p:spPr>
        <p:txBody>
          <a:bodyPr wrap="none" rtlCol="0">
            <a:spAutoFit/>
          </a:bodyPr>
          <a:lstStyle/>
          <a:p>
            <a:r>
              <a:rPr lang="en-US" sz="1200" dirty="0"/>
              <a:t>Created on </a:t>
            </a:r>
            <a:r>
              <a:rPr lang="en-US" sz="1200" dirty="0" err="1"/>
              <a:t>Biorender</a:t>
            </a:r>
            <a:endParaRPr lang="en-US" sz="1200" dirty="0"/>
          </a:p>
        </p:txBody>
      </p:sp>
      <p:pic>
        <p:nvPicPr>
          <p:cNvPr id="2" name="Picture 1">
            <a:extLst>
              <a:ext uri="{FF2B5EF4-FFF2-40B4-BE49-F238E27FC236}">
                <a16:creationId xmlns:a16="http://schemas.microsoft.com/office/drawing/2014/main" id="{8B281773-EC08-C990-56FC-67E9B879BE74}"/>
              </a:ext>
            </a:extLst>
          </p:cNvPr>
          <p:cNvPicPr>
            <a:picLocks noChangeAspect="1"/>
          </p:cNvPicPr>
          <p:nvPr/>
        </p:nvPicPr>
        <p:blipFill rotWithShape="1">
          <a:blip r:embed="rId3"/>
          <a:srcRect l="1864" t="9818" r="3035" b="14143"/>
          <a:stretch/>
        </p:blipFill>
        <p:spPr>
          <a:xfrm>
            <a:off x="2826662" y="2167701"/>
            <a:ext cx="6875560" cy="3848161"/>
          </a:xfrm>
          <a:prstGeom prst="rect">
            <a:avLst/>
          </a:prstGeom>
          <a:ln>
            <a:solidFill>
              <a:schemeClr val="tx1"/>
            </a:solidFill>
          </a:ln>
        </p:spPr>
      </p:pic>
      <p:pic>
        <p:nvPicPr>
          <p:cNvPr id="3" name="Picture 2">
            <a:extLst>
              <a:ext uri="{FF2B5EF4-FFF2-40B4-BE49-F238E27FC236}">
                <a16:creationId xmlns:a16="http://schemas.microsoft.com/office/drawing/2014/main" id="{7778C225-08A2-CA24-1BDE-C18B15F6D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945" y="3924700"/>
            <a:ext cx="1060451" cy="13255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arvesh SURVE | PhD Student | Master of Science | Dartmouth ...">
            <a:extLst>
              <a:ext uri="{FF2B5EF4-FFF2-40B4-BE49-F238E27FC236}">
                <a16:creationId xmlns:a16="http://schemas.microsoft.com/office/drawing/2014/main" id="{E18B0447-2D11-F502-A1E9-602CE46439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66120" y="3924383"/>
            <a:ext cx="1325880" cy="13258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1EE80B6-627E-093D-55EB-D3633669E032}"/>
              </a:ext>
            </a:extLst>
          </p:cNvPr>
          <p:cNvSpPr txBox="1"/>
          <p:nvPr/>
        </p:nvSpPr>
        <p:spPr>
          <a:xfrm>
            <a:off x="9681739" y="5250263"/>
            <a:ext cx="1111907" cy="276999"/>
          </a:xfrm>
          <a:prstGeom prst="rect">
            <a:avLst/>
          </a:prstGeom>
          <a:noFill/>
        </p:spPr>
        <p:txBody>
          <a:bodyPr wrap="none" rtlCol="0">
            <a:spAutoFit/>
          </a:bodyPr>
          <a:lstStyle/>
          <a:p>
            <a:r>
              <a:rPr lang="en-US" sz="1200" dirty="0"/>
              <a:t>Kaitlyn Barrack</a:t>
            </a:r>
          </a:p>
        </p:txBody>
      </p:sp>
      <p:sp>
        <p:nvSpPr>
          <p:cNvPr id="8" name="TextBox 7">
            <a:extLst>
              <a:ext uri="{FF2B5EF4-FFF2-40B4-BE49-F238E27FC236}">
                <a16:creationId xmlns:a16="http://schemas.microsoft.com/office/drawing/2014/main" id="{3E0F2219-1863-2FCE-111C-412BBB9E4130}"/>
              </a:ext>
            </a:extLst>
          </p:cNvPr>
          <p:cNvSpPr txBox="1"/>
          <p:nvPr/>
        </p:nvSpPr>
        <p:spPr>
          <a:xfrm>
            <a:off x="11002377" y="5250263"/>
            <a:ext cx="1053365" cy="276999"/>
          </a:xfrm>
          <a:prstGeom prst="rect">
            <a:avLst/>
          </a:prstGeom>
          <a:noFill/>
        </p:spPr>
        <p:txBody>
          <a:bodyPr wrap="none" rtlCol="0">
            <a:spAutoFit/>
          </a:bodyPr>
          <a:lstStyle/>
          <a:p>
            <a:r>
              <a:rPr lang="en-US" sz="1200" dirty="0" err="1"/>
              <a:t>Sarvesh</a:t>
            </a:r>
            <a:r>
              <a:rPr lang="en-US" sz="1200" dirty="0"/>
              <a:t> </a:t>
            </a:r>
            <a:r>
              <a:rPr lang="en-US" sz="1200" dirty="0" err="1"/>
              <a:t>Surve</a:t>
            </a:r>
            <a:endParaRPr lang="en-US" sz="1200" dirty="0"/>
          </a:p>
        </p:txBody>
      </p:sp>
    </p:spTree>
    <p:extLst>
      <p:ext uri="{BB962C8B-B14F-4D97-AF65-F5344CB8AC3E}">
        <p14:creationId xmlns:p14="http://schemas.microsoft.com/office/powerpoint/2010/main" val="1643709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92DC6-209E-DFF5-7CCE-84EF51589A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F7C260C-8E4E-1FA7-14C6-BD4CF0EFD458}"/>
              </a:ext>
            </a:extLst>
          </p:cNvPr>
          <p:cNvSpPr>
            <a:spLocks noGrp="1"/>
          </p:cNvSpPr>
          <p:nvPr>
            <p:ph type="title"/>
          </p:nvPr>
        </p:nvSpPr>
        <p:spPr/>
        <p:txBody>
          <a:bodyPr>
            <a:normAutofit/>
          </a:bodyPr>
          <a:lstStyle/>
          <a:p>
            <a:pPr algn="ctr"/>
            <a:r>
              <a:rPr lang="en-US" sz="4000" dirty="0">
                <a:latin typeface="Arial" panose="020B0604020202020204" pitchFamily="34" charset="0"/>
                <a:cs typeface="Arial" panose="020B0604020202020204" pitchFamily="34" charset="0"/>
              </a:rPr>
              <a:t>The role of </a:t>
            </a:r>
            <a:r>
              <a:rPr lang="en-US" sz="4000" i="1" dirty="0">
                <a:latin typeface="Arial" panose="020B0604020202020204" pitchFamily="34" charset="0"/>
                <a:cs typeface="Arial" panose="020B0604020202020204" pitchFamily="34" charset="0"/>
              </a:rPr>
              <a:t>Bacteroides</a:t>
            </a:r>
            <a:r>
              <a:rPr lang="en-US" sz="4000" dirty="0">
                <a:latin typeface="Arial" panose="020B0604020202020204" pitchFamily="34" charset="0"/>
                <a:cs typeface="Arial" panose="020B0604020202020204" pitchFamily="34" charset="0"/>
              </a:rPr>
              <a:t> in the </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murine gut-lung axis</a:t>
            </a:r>
            <a:endParaRPr lang="en-US" sz="4000" i="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8A2B403-771F-E90F-520D-24AD93758A2B}"/>
              </a:ext>
            </a:extLst>
          </p:cNvPr>
          <p:cNvSpPr txBox="1"/>
          <p:nvPr/>
        </p:nvSpPr>
        <p:spPr>
          <a:xfrm>
            <a:off x="10588612" y="6492875"/>
            <a:ext cx="1603388" cy="276999"/>
          </a:xfrm>
          <a:prstGeom prst="rect">
            <a:avLst/>
          </a:prstGeom>
          <a:noFill/>
        </p:spPr>
        <p:txBody>
          <a:bodyPr wrap="none" rtlCol="0">
            <a:spAutoFit/>
          </a:bodyPr>
          <a:lstStyle/>
          <a:p>
            <a:r>
              <a:rPr lang="en-US" sz="1200" dirty="0"/>
              <a:t>Created on </a:t>
            </a:r>
            <a:r>
              <a:rPr lang="en-US" sz="1200" dirty="0" err="1"/>
              <a:t>Biorender</a:t>
            </a:r>
            <a:endParaRPr lang="en-US" sz="1200" dirty="0"/>
          </a:p>
        </p:txBody>
      </p:sp>
      <p:pic>
        <p:nvPicPr>
          <p:cNvPr id="2" name="Picture 1">
            <a:extLst>
              <a:ext uri="{FF2B5EF4-FFF2-40B4-BE49-F238E27FC236}">
                <a16:creationId xmlns:a16="http://schemas.microsoft.com/office/drawing/2014/main" id="{8B281773-EC08-C990-56FC-67E9B879BE74}"/>
              </a:ext>
            </a:extLst>
          </p:cNvPr>
          <p:cNvPicPr>
            <a:picLocks noChangeAspect="1"/>
          </p:cNvPicPr>
          <p:nvPr/>
        </p:nvPicPr>
        <p:blipFill rotWithShape="1">
          <a:blip r:embed="rId3"/>
          <a:srcRect l="1864" t="9818" r="3035" b="14143"/>
          <a:stretch/>
        </p:blipFill>
        <p:spPr>
          <a:xfrm>
            <a:off x="2826662" y="2167701"/>
            <a:ext cx="6875560" cy="3848161"/>
          </a:xfrm>
          <a:prstGeom prst="rect">
            <a:avLst/>
          </a:prstGeom>
          <a:ln>
            <a:solidFill>
              <a:schemeClr val="tx1"/>
            </a:solidFill>
          </a:ln>
        </p:spPr>
      </p:pic>
      <p:pic>
        <p:nvPicPr>
          <p:cNvPr id="3" name="Picture 2">
            <a:extLst>
              <a:ext uri="{FF2B5EF4-FFF2-40B4-BE49-F238E27FC236}">
                <a16:creationId xmlns:a16="http://schemas.microsoft.com/office/drawing/2014/main" id="{7778C225-08A2-CA24-1BDE-C18B15F6D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945" y="3924700"/>
            <a:ext cx="1060451" cy="13255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arvesh SURVE | PhD Student | Master of Science | Dartmouth ...">
            <a:extLst>
              <a:ext uri="{FF2B5EF4-FFF2-40B4-BE49-F238E27FC236}">
                <a16:creationId xmlns:a16="http://schemas.microsoft.com/office/drawing/2014/main" id="{E18B0447-2D11-F502-A1E9-602CE46439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66120" y="3924383"/>
            <a:ext cx="1325880" cy="13258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1EE80B6-627E-093D-55EB-D3633669E032}"/>
              </a:ext>
            </a:extLst>
          </p:cNvPr>
          <p:cNvSpPr txBox="1"/>
          <p:nvPr/>
        </p:nvSpPr>
        <p:spPr>
          <a:xfrm>
            <a:off x="9681739" y="5250263"/>
            <a:ext cx="1111907" cy="276999"/>
          </a:xfrm>
          <a:prstGeom prst="rect">
            <a:avLst/>
          </a:prstGeom>
          <a:noFill/>
        </p:spPr>
        <p:txBody>
          <a:bodyPr wrap="none" rtlCol="0">
            <a:spAutoFit/>
          </a:bodyPr>
          <a:lstStyle/>
          <a:p>
            <a:r>
              <a:rPr lang="en-US" sz="1200" dirty="0"/>
              <a:t>Kaitlyn Barrack</a:t>
            </a:r>
          </a:p>
        </p:txBody>
      </p:sp>
      <p:sp>
        <p:nvSpPr>
          <p:cNvPr id="8" name="TextBox 7">
            <a:extLst>
              <a:ext uri="{FF2B5EF4-FFF2-40B4-BE49-F238E27FC236}">
                <a16:creationId xmlns:a16="http://schemas.microsoft.com/office/drawing/2014/main" id="{3E0F2219-1863-2FCE-111C-412BBB9E4130}"/>
              </a:ext>
            </a:extLst>
          </p:cNvPr>
          <p:cNvSpPr txBox="1"/>
          <p:nvPr/>
        </p:nvSpPr>
        <p:spPr>
          <a:xfrm>
            <a:off x="11002377" y="5250263"/>
            <a:ext cx="1053365" cy="276999"/>
          </a:xfrm>
          <a:prstGeom prst="rect">
            <a:avLst/>
          </a:prstGeom>
          <a:noFill/>
        </p:spPr>
        <p:txBody>
          <a:bodyPr wrap="none" rtlCol="0">
            <a:spAutoFit/>
          </a:bodyPr>
          <a:lstStyle/>
          <a:p>
            <a:r>
              <a:rPr lang="en-US" sz="1200" dirty="0" err="1"/>
              <a:t>Sarvesh</a:t>
            </a:r>
            <a:r>
              <a:rPr lang="en-US" sz="1200" dirty="0"/>
              <a:t> </a:t>
            </a:r>
            <a:r>
              <a:rPr lang="en-US" sz="1200" dirty="0" err="1"/>
              <a:t>Surve</a:t>
            </a:r>
            <a:endParaRPr lang="en-US" sz="1200" dirty="0"/>
          </a:p>
        </p:txBody>
      </p:sp>
      <p:sp>
        <p:nvSpPr>
          <p:cNvPr id="9" name="TextBox 8">
            <a:extLst>
              <a:ext uri="{FF2B5EF4-FFF2-40B4-BE49-F238E27FC236}">
                <a16:creationId xmlns:a16="http://schemas.microsoft.com/office/drawing/2014/main" id="{F7DB0D5E-B292-FF5E-276E-5EAF8988B1FE}"/>
              </a:ext>
            </a:extLst>
          </p:cNvPr>
          <p:cNvSpPr txBox="1"/>
          <p:nvPr/>
        </p:nvSpPr>
        <p:spPr>
          <a:xfrm>
            <a:off x="87402" y="6233120"/>
            <a:ext cx="7692260" cy="646331"/>
          </a:xfrm>
          <a:prstGeom prst="rect">
            <a:avLst/>
          </a:prstGeom>
          <a:noFill/>
        </p:spPr>
        <p:txBody>
          <a:bodyPr wrap="square" rtlCol="0">
            <a:spAutoFit/>
          </a:bodyPr>
          <a:lstStyle/>
          <a:p>
            <a:r>
              <a:rPr lang="en-US" dirty="0">
                <a:solidFill>
                  <a:srgbClr val="7030A0"/>
                </a:solidFill>
                <a:latin typeface="Helvetica" pitchFamily="2" charset="0"/>
              </a:rPr>
              <a:t>16s Sequencing: V3/V4 regions of the 16s gene, sequenced on a V3 </a:t>
            </a:r>
            <a:r>
              <a:rPr lang="en-US" dirty="0" err="1">
                <a:solidFill>
                  <a:srgbClr val="7030A0"/>
                </a:solidFill>
                <a:latin typeface="Helvetica" pitchFamily="2" charset="0"/>
              </a:rPr>
              <a:t>MiSeq</a:t>
            </a:r>
            <a:r>
              <a:rPr lang="en-US" dirty="0">
                <a:solidFill>
                  <a:srgbClr val="7030A0"/>
                </a:solidFill>
                <a:latin typeface="Helvetica" pitchFamily="2" charset="0"/>
              </a:rPr>
              <a:t> 622cyc </a:t>
            </a:r>
            <a:r>
              <a:rPr lang="en-US" dirty="0" err="1">
                <a:solidFill>
                  <a:srgbClr val="7030A0"/>
                </a:solidFill>
                <a:latin typeface="Helvetica" pitchFamily="2" charset="0"/>
              </a:rPr>
              <a:t>flowcelll</a:t>
            </a:r>
            <a:r>
              <a:rPr lang="en-US" dirty="0">
                <a:solidFill>
                  <a:srgbClr val="7030A0"/>
                </a:solidFill>
                <a:latin typeface="Helvetica" pitchFamily="2" charset="0"/>
              </a:rPr>
              <a:t> to generate 2x301bp PE reads</a:t>
            </a:r>
          </a:p>
        </p:txBody>
      </p:sp>
      <p:sp>
        <p:nvSpPr>
          <p:cNvPr id="15" name="5-Point Star 14">
            <a:extLst>
              <a:ext uri="{FF2B5EF4-FFF2-40B4-BE49-F238E27FC236}">
                <a16:creationId xmlns:a16="http://schemas.microsoft.com/office/drawing/2014/main" id="{8928E667-2BE7-02B3-1B93-49A2C50F003E}"/>
              </a:ext>
            </a:extLst>
          </p:cNvPr>
          <p:cNvSpPr/>
          <p:nvPr/>
        </p:nvSpPr>
        <p:spPr>
          <a:xfrm>
            <a:off x="4292701" y="3476129"/>
            <a:ext cx="228600" cy="228600"/>
          </a:xfrm>
          <a:prstGeom prst="star5">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a:extLst>
              <a:ext uri="{FF2B5EF4-FFF2-40B4-BE49-F238E27FC236}">
                <a16:creationId xmlns:a16="http://schemas.microsoft.com/office/drawing/2014/main" id="{A2905261-1331-A6D5-5F58-27C89199B780}"/>
              </a:ext>
            </a:extLst>
          </p:cNvPr>
          <p:cNvSpPr/>
          <p:nvPr/>
        </p:nvSpPr>
        <p:spPr>
          <a:xfrm>
            <a:off x="7665362" y="3429000"/>
            <a:ext cx="228600" cy="228600"/>
          </a:xfrm>
          <a:prstGeom prst="star5">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5-Point Star 18">
            <a:extLst>
              <a:ext uri="{FF2B5EF4-FFF2-40B4-BE49-F238E27FC236}">
                <a16:creationId xmlns:a16="http://schemas.microsoft.com/office/drawing/2014/main" id="{407351E2-D961-AEB5-D1E8-E40A7C0CDBF6}"/>
              </a:ext>
            </a:extLst>
          </p:cNvPr>
          <p:cNvSpPr/>
          <p:nvPr/>
        </p:nvSpPr>
        <p:spPr>
          <a:xfrm>
            <a:off x="5346025" y="3429000"/>
            <a:ext cx="228600" cy="228600"/>
          </a:xfrm>
          <a:prstGeom prst="star5">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20CE199E-92CD-0E5A-BD61-72FDEB44EBD5}"/>
              </a:ext>
            </a:extLst>
          </p:cNvPr>
          <p:cNvSpPr/>
          <p:nvPr/>
        </p:nvSpPr>
        <p:spPr>
          <a:xfrm>
            <a:off x="9080233" y="3399128"/>
            <a:ext cx="228600" cy="228600"/>
          </a:xfrm>
          <a:prstGeom prst="star5">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3833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0175DFE-AD15-045E-DFE0-A6149FB3A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009214-C723-E50E-2A02-8E9FFFC788DD}"/>
              </a:ext>
            </a:extLst>
          </p:cNvPr>
          <p:cNvSpPr>
            <a:spLocks noGrp="1"/>
          </p:cNvSpPr>
          <p:nvPr>
            <p:ph type="title"/>
          </p:nvPr>
        </p:nvSpPr>
        <p:spPr/>
        <p:txBody>
          <a:bodyPr>
            <a:noAutofit/>
          </a:bodyPr>
          <a:lstStyle/>
          <a:p>
            <a:pPr algn="ctr"/>
            <a:r>
              <a:rPr lang="en-US" sz="3200" dirty="0"/>
              <a:t>Intestinal supplementation of </a:t>
            </a:r>
            <a:r>
              <a:rPr lang="en-US" sz="3200" i="1" dirty="0"/>
              <a:t>Bacteroides</a:t>
            </a:r>
            <a:r>
              <a:rPr lang="en-US" sz="3200" dirty="0"/>
              <a:t> prevents </a:t>
            </a:r>
            <a:br>
              <a:rPr lang="en-US" sz="3200" dirty="0"/>
            </a:br>
            <a:r>
              <a:rPr lang="en-US" sz="3200" dirty="0"/>
              <a:t>increase in proinflammatory cytokine levels</a:t>
            </a:r>
          </a:p>
        </p:txBody>
      </p:sp>
      <p:pic>
        <p:nvPicPr>
          <p:cNvPr id="6" name="Picture 5">
            <a:extLst>
              <a:ext uri="{FF2B5EF4-FFF2-40B4-BE49-F238E27FC236}">
                <a16:creationId xmlns:a16="http://schemas.microsoft.com/office/drawing/2014/main" id="{C720C2FA-4D82-A947-236A-6B49CB303AC9}"/>
              </a:ext>
            </a:extLst>
          </p:cNvPr>
          <p:cNvPicPr>
            <a:picLocks noChangeAspect="1"/>
          </p:cNvPicPr>
          <p:nvPr/>
        </p:nvPicPr>
        <p:blipFill rotWithShape="1">
          <a:blip r:embed="rId2"/>
          <a:srcRect l="64458" r="2824" b="26681"/>
          <a:stretch/>
        </p:blipFill>
        <p:spPr>
          <a:xfrm>
            <a:off x="9820040" y="2252328"/>
            <a:ext cx="2109520" cy="3545497"/>
          </a:xfrm>
          <a:prstGeom prst="rect">
            <a:avLst/>
          </a:prstGeom>
        </p:spPr>
      </p:pic>
      <p:pic>
        <p:nvPicPr>
          <p:cNvPr id="11" name="Picture 10">
            <a:extLst>
              <a:ext uri="{FF2B5EF4-FFF2-40B4-BE49-F238E27FC236}">
                <a16:creationId xmlns:a16="http://schemas.microsoft.com/office/drawing/2014/main" id="{DAE20128-0867-AF90-0C83-4317429F65B6}"/>
              </a:ext>
            </a:extLst>
          </p:cNvPr>
          <p:cNvPicPr>
            <a:picLocks noChangeAspect="1"/>
          </p:cNvPicPr>
          <p:nvPr/>
        </p:nvPicPr>
        <p:blipFill rotWithShape="1">
          <a:blip r:embed="rId3"/>
          <a:srcRect r="35913" b="9091"/>
          <a:stretch/>
        </p:blipFill>
        <p:spPr>
          <a:xfrm>
            <a:off x="1322294" y="2252328"/>
            <a:ext cx="3985937" cy="4240547"/>
          </a:xfrm>
          <a:prstGeom prst="rect">
            <a:avLst/>
          </a:prstGeom>
        </p:spPr>
      </p:pic>
      <p:pic>
        <p:nvPicPr>
          <p:cNvPr id="13" name="Picture 12">
            <a:extLst>
              <a:ext uri="{FF2B5EF4-FFF2-40B4-BE49-F238E27FC236}">
                <a16:creationId xmlns:a16="http://schemas.microsoft.com/office/drawing/2014/main" id="{3A0C89F8-5D07-568F-A731-0275174BF6EA}"/>
              </a:ext>
            </a:extLst>
          </p:cNvPr>
          <p:cNvPicPr>
            <a:picLocks noChangeAspect="1"/>
          </p:cNvPicPr>
          <p:nvPr/>
        </p:nvPicPr>
        <p:blipFill rotWithShape="1">
          <a:blip r:embed="rId4"/>
          <a:srcRect r="34657" b="7407"/>
          <a:stretch/>
        </p:blipFill>
        <p:spPr>
          <a:xfrm>
            <a:off x="5544931" y="2226668"/>
            <a:ext cx="4038408" cy="4291865"/>
          </a:xfrm>
          <a:prstGeom prst="rect">
            <a:avLst/>
          </a:prstGeom>
        </p:spPr>
      </p:pic>
      <p:sp>
        <p:nvSpPr>
          <p:cNvPr id="3" name="TextBox 2">
            <a:extLst>
              <a:ext uri="{FF2B5EF4-FFF2-40B4-BE49-F238E27FC236}">
                <a16:creationId xmlns:a16="http://schemas.microsoft.com/office/drawing/2014/main" id="{317E53EE-F319-11D3-ED53-AD569F7ED10A}"/>
              </a:ext>
            </a:extLst>
          </p:cNvPr>
          <p:cNvSpPr txBox="1"/>
          <p:nvPr/>
        </p:nvSpPr>
        <p:spPr>
          <a:xfrm>
            <a:off x="6469105" y="2371196"/>
            <a:ext cx="982128" cy="646331"/>
          </a:xfrm>
          <a:prstGeom prst="rect">
            <a:avLst/>
          </a:prstGeom>
          <a:noFill/>
        </p:spPr>
        <p:txBody>
          <a:bodyPr wrap="none" rtlCol="0">
            <a:spAutoFit/>
          </a:bodyPr>
          <a:lstStyle/>
          <a:p>
            <a:r>
              <a:rPr lang="en-US" sz="1200" dirty="0">
                <a:latin typeface="Helvetica" pitchFamily="2" charset="0"/>
              </a:rPr>
              <a:t>Treatment *</a:t>
            </a:r>
          </a:p>
          <a:p>
            <a:r>
              <a:rPr lang="en-US" sz="1200" dirty="0">
                <a:latin typeface="Helvetica" pitchFamily="2" charset="0"/>
              </a:rPr>
              <a:t>Sex ns</a:t>
            </a:r>
          </a:p>
          <a:p>
            <a:r>
              <a:rPr lang="en-US" sz="1200" dirty="0">
                <a:latin typeface="Helvetica" pitchFamily="2" charset="0"/>
              </a:rPr>
              <a:t>Cage ns</a:t>
            </a:r>
          </a:p>
        </p:txBody>
      </p:sp>
      <p:sp>
        <p:nvSpPr>
          <p:cNvPr id="4" name="TextBox 3">
            <a:extLst>
              <a:ext uri="{FF2B5EF4-FFF2-40B4-BE49-F238E27FC236}">
                <a16:creationId xmlns:a16="http://schemas.microsoft.com/office/drawing/2014/main" id="{8A862C01-20B1-8ECC-09F2-8B5BC90342B8}"/>
              </a:ext>
            </a:extLst>
          </p:cNvPr>
          <p:cNvSpPr txBox="1"/>
          <p:nvPr/>
        </p:nvSpPr>
        <p:spPr>
          <a:xfrm>
            <a:off x="2280584" y="2382305"/>
            <a:ext cx="982128" cy="646331"/>
          </a:xfrm>
          <a:prstGeom prst="rect">
            <a:avLst/>
          </a:prstGeom>
          <a:noFill/>
        </p:spPr>
        <p:txBody>
          <a:bodyPr wrap="none" rtlCol="0">
            <a:spAutoFit/>
          </a:bodyPr>
          <a:lstStyle/>
          <a:p>
            <a:r>
              <a:rPr lang="en-US" sz="1200" dirty="0">
                <a:latin typeface="Helvetica" pitchFamily="2" charset="0"/>
              </a:rPr>
              <a:t>Treatment *</a:t>
            </a:r>
          </a:p>
          <a:p>
            <a:r>
              <a:rPr lang="en-US" sz="1200" dirty="0">
                <a:latin typeface="Helvetica" pitchFamily="2" charset="0"/>
              </a:rPr>
              <a:t>Sex **</a:t>
            </a:r>
          </a:p>
          <a:p>
            <a:r>
              <a:rPr lang="en-US" sz="1200" dirty="0">
                <a:latin typeface="Helvetica" pitchFamily="2" charset="0"/>
              </a:rPr>
              <a:t>Cage **</a:t>
            </a:r>
          </a:p>
        </p:txBody>
      </p:sp>
    </p:spTree>
    <p:extLst>
      <p:ext uri="{BB962C8B-B14F-4D97-AF65-F5344CB8AC3E}">
        <p14:creationId xmlns:p14="http://schemas.microsoft.com/office/powerpoint/2010/main" val="3736314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8B46C-B46E-8CC1-0FD9-4563965652C8}"/>
              </a:ext>
            </a:extLst>
          </p:cNvPr>
          <p:cNvSpPr>
            <a:spLocks noGrp="1"/>
          </p:cNvSpPr>
          <p:nvPr>
            <p:ph type="title"/>
          </p:nvPr>
        </p:nvSpPr>
        <p:spPr>
          <a:xfrm>
            <a:off x="838200" y="103868"/>
            <a:ext cx="10515600" cy="549275"/>
          </a:xfrm>
        </p:spPr>
        <p:txBody>
          <a:bodyPr>
            <a:normAutofit/>
          </a:bodyPr>
          <a:lstStyle/>
          <a:p>
            <a:pPr algn="ctr"/>
            <a:r>
              <a:rPr lang="en-US" sz="2800" dirty="0">
                <a:latin typeface="Helvetica" pitchFamily="2" charset="0"/>
              </a:rPr>
              <a:t>Sample metadata</a:t>
            </a:r>
          </a:p>
        </p:txBody>
      </p:sp>
      <p:pic>
        <p:nvPicPr>
          <p:cNvPr id="3" name="Picture 2">
            <a:extLst>
              <a:ext uri="{FF2B5EF4-FFF2-40B4-BE49-F238E27FC236}">
                <a16:creationId xmlns:a16="http://schemas.microsoft.com/office/drawing/2014/main" id="{CDBBD583-40B7-087D-2FA1-ADE49BF35EC5}"/>
              </a:ext>
            </a:extLst>
          </p:cNvPr>
          <p:cNvPicPr>
            <a:picLocks noChangeAspect="1"/>
          </p:cNvPicPr>
          <p:nvPr/>
        </p:nvPicPr>
        <p:blipFill>
          <a:blip r:embed="rId2"/>
          <a:stretch>
            <a:fillRect/>
          </a:stretch>
        </p:blipFill>
        <p:spPr>
          <a:xfrm>
            <a:off x="2647860" y="569440"/>
            <a:ext cx="6896279" cy="6228234"/>
          </a:xfrm>
          <a:prstGeom prst="rect">
            <a:avLst/>
          </a:prstGeom>
        </p:spPr>
      </p:pic>
    </p:spTree>
    <p:extLst>
      <p:ext uri="{BB962C8B-B14F-4D97-AF65-F5344CB8AC3E}">
        <p14:creationId xmlns:p14="http://schemas.microsoft.com/office/powerpoint/2010/main" val="1819509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CC58C-96BF-497C-4C96-2E048FBC91DA}"/>
              </a:ext>
            </a:extLst>
          </p:cNvPr>
          <p:cNvSpPr>
            <a:spLocks noGrp="1"/>
          </p:cNvSpPr>
          <p:nvPr>
            <p:ph type="title"/>
          </p:nvPr>
        </p:nvSpPr>
        <p:spPr/>
        <p:txBody>
          <a:bodyPr>
            <a:normAutofit/>
          </a:bodyPr>
          <a:lstStyle/>
          <a:p>
            <a:pPr algn="ctr"/>
            <a:r>
              <a:rPr lang="en-US" sz="4000" dirty="0">
                <a:latin typeface="Helvetica" pitchFamily="2" charset="0"/>
              </a:rPr>
              <a:t>Microbiome Analysis</a:t>
            </a:r>
          </a:p>
        </p:txBody>
      </p:sp>
      <p:sp>
        <p:nvSpPr>
          <p:cNvPr id="4" name="Right Arrow 3">
            <a:extLst>
              <a:ext uri="{FF2B5EF4-FFF2-40B4-BE49-F238E27FC236}">
                <a16:creationId xmlns:a16="http://schemas.microsoft.com/office/drawing/2014/main" id="{2F3BA7CC-2958-78CA-476F-B7B260B248C6}"/>
              </a:ext>
            </a:extLst>
          </p:cNvPr>
          <p:cNvSpPr/>
          <p:nvPr/>
        </p:nvSpPr>
        <p:spPr>
          <a:xfrm>
            <a:off x="838200" y="2212255"/>
            <a:ext cx="10383982" cy="1108363"/>
          </a:xfrm>
          <a:prstGeom prst="rightArrow">
            <a:avLst>
              <a:gd name="adj1" fmla="val 50000"/>
              <a:gd name="adj2" fmla="val 5525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pitchFamily="2" charset="0"/>
            </a:endParaRPr>
          </a:p>
        </p:txBody>
      </p:sp>
      <p:sp>
        <p:nvSpPr>
          <p:cNvPr id="5" name="TextBox 4">
            <a:extLst>
              <a:ext uri="{FF2B5EF4-FFF2-40B4-BE49-F238E27FC236}">
                <a16:creationId xmlns:a16="http://schemas.microsoft.com/office/drawing/2014/main" id="{54F4E348-2E2E-6388-BA39-1DABCD2F5D7A}"/>
              </a:ext>
            </a:extLst>
          </p:cNvPr>
          <p:cNvSpPr txBox="1"/>
          <p:nvPr/>
        </p:nvSpPr>
        <p:spPr>
          <a:xfrm>
            <a:off x="1286267" y="1896968"/>
            <a:ext cx="755335" cy="338554"/>
          </a:xfrm>
          <a:prstGeom prst="rect">
            <a:avLst/>
          </a:prstGeom>
          <a:noFill/>
        </p:spPr>
        <p:txBody>
          <a:bodyPr wrap="none" rtlCol="0">
            <a:spAutoFit/>
          </a:bodyPr>
          <a:lstStyle/>
          <a:p>
            <a:pPr algn="ctr"/>
            <a:r>
              <a:rPr lang="en-US" sz="1600" b="1" dirty="0">
                <a:latin typeface="Helvetica" pitchFamily="2" charset="0"/>
              </a:rPr>
              <a:t>Part 1</a:t>
            </a:r>
          </a:p>
        </p:txBody>
      </p:sp>
      <p:sp>
        <p:nvSpPr>
          <p:cNvPr id="6" name="TextBox 5">
            <a:extLst>
              <a:ext uri="{FF2B5EF4-FFF2-40B4-BE49-F238E27FC236}">
                <a16:creationId xmlns:a16="http://schemas.microsoft.com/office/drawing/2014/main" id="{B3AC5387-DBF3-D3A6-BAEE-027DEA18D6AC}"/>
              </a:ext>
            </a:extLst>
          </p:cNvPr>
          <p:cNvSpPr txBox="1"/>
          <p:nvPr/>
        </p:nvSpPr>
        <p:spPr>
          <a:xfrm>
            <a:off x="3690488" y="1875396"/>
            <a:ext cx="755335" cy="338554"/>
          </a:xfrm>
          <a:prstGeom prst="rect">
            <a:avLst/>
          </a:prstGeom>
          <a:noFill/>
        </p:spPr>
        <p:txBody>
          <a:bodyPr wrap="none" rtlCol="0">
            <a:spAutoFit/>
          </a:bodyPr>
          <a:lstStyle/>
          <a:p>
            <a:pPr algn="ctr"/>
            <a:r>
              <a:rPr lang="en-US" sz="1600" b="1" dirty="0">
                <a:latin typeface="Helvetica" pitchFamily="2" charset="0"/>
              </a:rPr>
              <a:t>Part 2</a:t>
            </a:r>
          </a:p>
        </p:txBody>
      </p:sp>
      <p:sp>
        <p:nvSpPr>
          <p:cNvPr id="7" name="TextBox 6">
            <a:extLst>
              <a:ext uri="{FF2B5EF4-FFF2-40B4-BE49-F238E27FC236}">
                <a16:creationId xmlns:a16="http://schemas.microsoft.com/office/drawing/2014/main" id="{514322AA-26CF-CCA6-08D1-019D499C04D4}"/>
              </a:ext>
            </a:extLst>
          </p:cNvPr>
          <p:cNvSpPr txBox="1"/>
          <p:nvPr/>
        </p:nvSpPr>
        <p:spPr>
          <a:xfrm>
            <a:off x="6542776" y="1875396"/>
            <a:ext cx="755335" cy="338554"/>
          </a:xfrm>
          <a:prstGeom prst="rect">
            <a:avLst/>
          </a:prstGeom>
          <a:noFill/>
        </p:spPr>
        <p:txBody>
          <a:bodyPr wrap="none" rtlCol="0">
            <a:spAutoFit/>
          </a:bodyPr>
          <a:lstStyle/>
          <a:p>
            <a:pPr algn="ctr"/>
            <a:r>
              <a:rPr lang="en-US" sz="1600" b="1" dirty="0">
                <a:latin typeface="Helvetica" pitchFamily="2" charset="0"/>
              </a:rPr>
              <a:t>Part 3</a:t>
            </a:r>
          </a:p>
        </p:txBody>
      </p:sp>
      <p:sp>
        <p:nvSpPr>
          <p:cNvPr id="8" name="TextBox 7">
            <a:extLst>
              <a:ext uri="{FF2B5EF4-FFF2-40B4-BE49-F238E27FC236}">
                <a16:creationId xmlns:a16="http://schemas.microsoft.com/office/drawing/2014/main" id="{20F45567-A674-B2B4-D8C9-ABD4CF91C7BC}"/>
              </a:ext>
            </a:extLst>
          </p:cNvPr>
          <p:cNvSpPr txBox="1"/>
          <p:nvPr/>
        </p:nvSpPr>
        <p:spPr>
          <a:xfrm>
            <a:off x="9395063" y="1875396"/>
            <a:ext cx="755335" cy="338554"/>
          </a:xfrm>
          <a:prstGeom prst="rect">
            <a:avLst/>
          </a:prstGeom>
          <a:noFill/>
        </p:spPr>
        <p:txBody>
          <a:bodyPr wrap="none" rtlCol="0">
            <a:spAutoFit/>
          </a:bodyPr>
          <a:lstStyle/>
          <a:p>
            <a:pPr algn="ctr"/>
            <a:r>
              <a:rPr lang="en-US" sz="1600" b="1" dirty="0">
                <a:latin typeface="Helvetica" pitchFamily="2" charset="0"/>
              </a:rPr>
              <a:t>Part 4</a:t>
            </a:r>
          </a:p>
        </p:txBody>
      </p:sp>
      <p:sp>
        <p:nvSpPr>
          <p:cNvPr id="9" name="TextBox 8">
            <a:extLst>
              <a:ext uri="{FF2B5EF4-FFF2-40B4-BE49-F238E27FC236}">
                <a16:creationId xmlns:a16="http://schemas.microsoft.com/office/drawing/2014/main" id="{02C6FAA0-E23D-5B3A-4F2E-33B62D36AEEB}"/>
              </a:ext>
            </a:extLst>
          </p:cNvPr>
          <p:cNvSpPr txBox="1"/>
          <p:nvPr/>
        </p:nvSpPr>
        <p:spPr>
          <a:xfrm>
            <a:off x="595746" y="3302291"/>
            <a:ext cx="2147454" cy="584775"/>
          </a:xfrm>
          <a:prstGeom prst="rect">
            <a:avLst/>
          </a:prstGeom>
          <a:noFill/>
        </p:spPr>
        <p:txBody>
          <a:bodyPr wrap="square" rtlCol="0">
            <a:spAutoFit/>
          </a:bodyPr>
          <a:lstStyle/>
          <a:p>
            <a:pPr algn="ctr"/>
            <a:r>
              <a:rPr lang="en-US" sz="1600" b="1" dirty="0">
                <a:solidFill>
                  <a:schemeClr val="bg2">
                    <a:lumMod val="75000"/>
                  </a:schemeClr>
                </a:solidFill>
                <a:latin typeface="Helvetica" pitchFamily="2" charset="0"/>
              </a:rPr>
              <a:t>Experimental Design</a:t>
            </a:r>
          </a:p>
        </p:txBody>
      </p:sp>
      <p:sp>
        <p:nvSpPr>
          <p:cNvPr id="10" name="TextBox 9">
            <a:extLst>
              <a:ext uri="{FF2B5EF4-FFF2-40B4-BE49-F238E27FC236}">
                <a16:creationId xmlns:a16="http://schemas.microsoft.com/office/drawing/2014/main" id="{B402D0E8-6C41-8CD4-B2C9-2BA2758E7667}"/>
              </a:ext>
            </a:extLst>
          </p:cNvPr>
          <p:cNvSpPr txBox="1"/>
          <p:nvPr/>
        </p:nvSpPr>
        <p:spPr>
          <a:xfrm>
            <a:off x="2863519" y="3320618"/>
            <a:ext cx="2389908" cy="2308324"/>
          </a:xfrm>
          <a:prstGeom prst="rect">
            <a:avLst/>
          </a:prstGeom>
          <a:noFill/>
        </p:spPr>
        <p:txBody>
          <a:bodyPr wrap="square" rtlCol="0">
            <a:spAutoFit/>
          </a:bodyPr>
          <a:lstStyle/>
          <a:p>
            <a:pPr algn="ctr"/>
            <a:r>
              <a:rPr lang="en-US" sz="1600" b="1" dirty="0">
                <a:latin typeface="Helvetica" pitchFamily="2" charset="0"/>
              </a:rPr>
              <a:t>DADA2*</a:t>
            </a:r>
          </a:p>
          <a:p>
            <a:pPr algn="ctr"/>
            <a:r>
              <a:rPr lang="en-US" sz="1600" dirty="0">
                <a:latin typeface="Helvetica" pitchFamily="2" charset="0"/>
              </a:rPr>
              <a:t>QC filtering, trimming, and merging</a:t>
            </a:r>
          </a:p>
          <a:p>
            <a:pPr algn="ctr"/>
            <a:endParaRPr lang="en-US" sz="1600" dirty="0">
              <a:latin typeface="Helvetica" pitchFamily="2" charset="0"/>
            </a:endParaRPr>
          </a:p>
          <a:p>
            <a:pPr algn="ctr"/>
            <a:r>
              <a:rPr lang="en-US" sz="1600" dirty="0">
                <a:latin typeface="Helvetica" pitchFamily="2" charset="0"/>
              </a:rPr>
              <a:t>Building ASV counts table and preparing metadata</a:t>
            </a:r>
          </a:p>
          <a:p>
            <a:pPr algn="ctr"/>
            <a:endParaRPr lang="en-US" sz="1600" dirty="0">
              <a:latin typeface="Helvetica" pitchFamily="2" charset="0"/>
            </a:endParaRPr>
          </a:p>
          <a:p>
            <a:pPr algn="ctr"/>
            <a:endParaRPr lang="en-US" sz="1600" dirty="0">
              <a:latin typeface="Helvetica" pitchFamily="2" charset="0"/>
            </a:endParaRPr>
          </a:p>
        </p:txBody>
      </p:sp>
      <p:sp>
        <p:nvSpPr>
          <p:cNvPr id="11" name="TextBox 10">
            <a:extLst>
              <a:ext uri="{FF2B5EF4-FFF2-40B4-BE49-F238E27FC236}">
                <a16:creationId xmlns:a16="http://schemas.microsoft.com/office/drawing/2014/main" id="{E4B337CB-48C0-B90D-1D31-3CEF2CFDA362}"/>
              </a:ext>
            </a:extLst>
          </p:cNvPr>
          <p:cNvSpPr txBox="1"/>
          <p:nvPr/>
        </p:nvSpPr>
        <p:spPr>
          <a:xfrm>
            <a:off x="5787737" y="3302291"/>
            <a:ext cx="2389908" cy="1631216"/>
          </a:xfrm>
          <a:prstGeom prst="rect">
            <a:avLst/>
          </a:prstGeom>
          <a:noFill/>
        </p:spPr>
        <p:txBody>
          <a:bodyPr wrap="square" rtlCol="0">
            <a:spAutoFit/>
          </a:bodyPr>
          <a:lstStyle/>
          <a:p>
            <a:pPr algn="ctr"/>
            <a:r>
              <a:rPr lang="en-US" sz="1600" b="1" dirty="0" err="1">
                <a:solidFill>
                  <a:schemeClr val="bg2">
                    <a:lumMod val="75000"/>
                  </a:schemeClr>
                </a:solidFill>
                <a:latin typeface="Helvetica" pitchFamily="2" charset="0"/>
              </a:rPr>
              <a:t>Phyloseq</a:t>
            </a:r>
            <a:endParaRPr lang="en-US" sz="1600" b="1" dirty="0">
              <a:solidFill>
                <a:schemeClr val="bg2">
                  <a:lumMod val="75000"/>
                </a:schemeClr>
              </a:solidFill>
              <a:latin typeface="Helvetica" pitchFamily="2" charset="0"/>
            </a:endParaRPr>
          </a:p>
          <a:p>
            <a:pPr algn="ctr"/>
            <a:r>
              <a:rPr lang="en-US" sz="1600" dirty="0">
                <a:solidFill>
                  <a:schemeClr val="bg2">
                    <a:lumMod val="75000"/>
                  </a:schemeClr>
                </a:solidFill>
                <a:latin typeface="Helvetica" pitchFamily="2" charset="0"/>
              </a:rPr>
              <a:t>Alpha diversity, beta diversity, relative abundance</a:t>
            </a:r>
          </a:p>
          <a:p>
            <a:pPr algn="ctr"/>
            <a:endParaRPr lang="en-US" sz="1600" dirty="0">
              <a:solidFill>
                <a:schemeClr val="bg2">
                  <a:lumMod val="75000"/>
                </a:schemeClr>
              </a:solidFill>
              <a:latin typeface="Helvetica" pitchFamily="2" charset="0"/>
            </a:endParaRPr>
          </a:p>
          <a:p>
            <a:pPr algn="ctr"/>
            <a:endParaRPr lang="en-US" sz="1600" dirty="0">
              <a:solidFill>
                <a:schemeClr val="bg2">
                  <a:lumMod val="75000"/>
                </a:schemeClr>
              </a:solidFill>
              <a:latin typeface="Helvetica" pitchFamily="2" charset="0"/>
            </a:endParaRPr>
          </a:p>
        </p:txBody>
      </p:sp>
      <p:sp>
        <p:nvSpPr>
          <p:cNvPr id="12" name="TextBox 11">
            <a:extLst>
              <a:ext uri="{FF2B5EF4-FFF2-40B4-BE49-F238E27FC236}">
                <a16:creationId xmlns:a16="http://schemas.microsoft.com/office/drawing/2014/main" id="{C635658A-88E3-2240-B38C-0251508E839C}"/>
              </a:ext>
            </a:extLst>
          </p:cNvPr>
          <p:cNvSpPr txBox="1"/>
          <p:nvPr/>
        </p:nvSpPr>
        <p:spPr>
          <a:xfrm>
            <a:off x="8504959" y="3302291"/>
            <a:ext cx="2495550" cy="1107996"/>
          </a:xfrm>
          <a:prstGeom prst="rect">
            <a:avLst/>
          </a:prstGeom>
          <a:noFill/>
        </p:spPr>
        <p:txBody>
          <a:bodyPr wrap="square" rtlCol="0">
            <a:spAutoFit/>
          </a:bodyPr>
          <a:lstStyle/>
          <a:p>
            <a:pPr algn="ctr"/>
            <a:r>
              <a:rPr lang="en-US" sz="1600" b="1" dirty="0">
                <a:solidFill>
                  <a:schemeClr val="bg2">
                    <a:lumMod val="75000"/>
                  </a:schemeClr>
                </a:solidFill>
                <a:latin typeface="Helvetica" pitchFamily="2" charset="0"/>
              </a:rPr>
              <a:t>ML on Microbiome Data</a:t>
            </a:r>
          </a:p>
          <a:p>
            <a:pPr algn="ctr"/>
            <a:r>
              <a:rPr lang="en-US" sz="1600" dirty="0">
                <a:solidFill>
                  <a:schemeClr val="bg2">
                    <a:lumMod val="75000"/>
                  </a:schemeClr>
                </a:solidFill>
                <a:latin typeface="Helvetica" pitchFamily="2" charset="0"/>
              </a:rPr>
              <a:t>Data formatting and random forest models</a:t>
            </a:r>
          </a:p>
          <a:p>
            <a:pPr algn="ctr"/>
            <a:endParaRPr lang="en-US" sz="1600" dirty="0">
              <a:solidFill>
                <a:schemeClr val="bg2">
                  <a:lumMod val="75000"/>
                </a:schemeClr>
              </a:solidFill>
              <a:latin typeface="Helvetica" pitchFamily="2" charset="0"/>
            </a:endParaRPr>
          </a:p>
        </p:txBody>
      </p:sp>
      <p:sp>
        <p:nvSpPr>
          <p:cNvPr id="14" name="TextBox 13">
            <a:extLst>
              <a:ext uri="{FF2B5EF4-FFF2-40B4-BE49-F238E27FC236}">
                <a16:creationId xmlns:a16="http://schemas.microsoft.com/office/drawing/2014/main" id="{545C5745-B2D5-0C3C-6086-F42D797F422F}"/>
              </a:ext>
            </a:extLst>
          </p:cNvPr>
          <p:cNvSpPr txBox="1"/>
          <p:nvPr/>
        </p:nvSpPr>
        <p:spPr>
          <a:xfrm>
            <a:off x="468980" y="5705910"/>
            <a:ext cx="2389907" cy="954107"/>
          </a:xfrm>
          <a:prstGeom prst="rect">
            <a:avLst/>
          </a:prstGeom>
          <a:noFill/>
        </p:spPr>
        <p:txBody>
          <a:bodyPr wrap="square" rtlCol="0">
            <a:spAutoFit/>
          </a:bodyPr>
          <a:lstStyle/>
          <a:p>
            <a:pPr algn="ctr"/>
            <a:r>
              <a:rPr lang="en-US" sz="1400" dirty="0">
                <a:solidFill>
                  <a:schemeClr val="bg2">
                    <a:lumMod val="75000"/>
                  </a:schemeClr>
                </a:solidFill>
                <a:latin typeface="Helvetica" pitchFamily="2" charset="0"/>
              </a:rPr>
              <a:t>Have a broad understanding of microbiome experimental design.</a:t>
            </a:r>
          </a:p>
        </p:txBody>
      </p:sp>
      <p:sp>
        <p:nvSpPr>
          <p:cNvPr id="3" name="TextBox 2">
            <a:extLst>
              <a:ext uri="{FF2B5EF4-FFF2-40B4-BE49-F238E27FC236}">
                <a16:creationId xmlns:a16="http://schemas.microsoft.com/office/drawing/2014/main" id="{19C39F60-3DBC-655F-F16B-B1E73B966540}"/>
              </a:ext>
            </a:extLst>
          </p:cNvPr>
          <p:cNvSpPr txBox="1"/>
          <p:nvPr/>
        </p:nvSpPr>
        <p:spPr>
          <a:xfrm>
            <a:off x="2873201" y="5705910"/>
            <a:ext cx="2389907" cy="738664"/>
          </a:xfrm>
          <a:prstGeom prst="rect">
            <a:avLst/>
          </a:prstGeom>
          <a:noFill/>
        </p:spPr>
        <p:txBody>
          <a:bodyPr wrap="square" rtlCol="0">
            <a:spAutoFit/>
          </a:bodyPr>
          <a:lstStyle/>
          <a:p>
            <a:pPr algn="ctr"/>
            <a:r>
              <a:rPr lang="en-US" sz="1400" dirty="0">
                <a:latin typeface="Helvetica" pitchFamily="2" charset="0"/>
              </a:rPr>
              <a:t>Start with </a:t>
            </a:r>
            <a:r>
              <a:rPr lang="en-US" sz="1400" dirty="0" err="1">
                <a:latin typeface="Helvetica" pitchFamily="2" charset="0"/>
              </a:rPr>
              <a:t>fastq</a:t>
            </a:r>
            <a:r>
              <a:rPr lang="en-US" sz="1400" dirty="0">
                <a:latin typeface="Helvetica" pitchFamily="2" charset="0"/>
              </a:rPr>
              <a:t> files and end with an </a:t>
            </a:r>
            <a:r>
              <a:rPr lang="en-US" sz="1400" dirty="0" err="1">
                <a:latin typeface="Helvetica" pitchFamily="2" charset="0"/>
              </a:rPr>
              <a:t>ASVcounts</a:t>
            </a:r>
            <a:r>
              <a:rPr lang="en-US" sz="1400" dirty="0">
                <a:latin typeface="Helvetica" pitchFamily="2" charset="0"/>
              </a:rPr>
              <a:t> table.</a:t>
            </a:r>
          </a:p>
        </p:txBody>
      </p:sp>
    </p:spTree>
    <p:extLst>
      <p:ext uri="{BB962C8B-B14F-4D97-AF65-F5344CB8AC3E}">
        <p14:creationId xmlns:p14="http://schemas.microsoft.com/office/powerpoint/2010/main" val="3863896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9CF3C8-8F2A-0492-C820-B1EF1995DE25}"/>
              </a:ext>
            </a:extLst>
          </p:cNvPr>
          <p:cNvPicPr>
            <a:picLocks noChangeAspect="1"/>
          </p:cNvPicPr>
          <p:nvPr/>
        </p:nvPicPr>
        <p:blipFill>
          <a:blip r:embed="rId3"/>
          <a:stretch>
            <a:fillRect/>
          </a:stretch>
        </p:blipFill>
        <p:spPr>
          <a:xfrm>
            <a:off x="224972" y="288848"/>
            <a:ext cx="4986808" cy="2171324"/>
          </a:xfrm>
          <a:prstGeom prst="rect">
            <a:avLst/>
          </a:prstGeom>
        </p:spPr>
      </p:pic>
      <p:sp>
        <p:nvSpPr>
          <p:cNvPr id="9" name="TextBox 8">
            <a:extLst>
              <a:ext uri="{FF2B5EF4-FFF2-40B4-BE49-F238E27FC236}">
                <a16:creationId xmlns:a16="http://schemas.microsoft.com/office/drawing/2014/main" id="{746FEDBA-8F5F-87E8-8548-67DB69ADB112}"/>
              </a:ext>
            </a:extLst>
          </p:cNvPr>
          <p:cNvSpPr txBox="1"/>
          <p:nvPr/>
        </p:nvSpPr>
        <p:spPr>
          <a:xfrm>
            <a:off x="1416296" y="2505003"/>
            <a:ext cx="3795484" cy="3785652"/>
          </a:xfrm>
          <a:prstGeom prst="rect">
            <a:avLst/>
          </a:prstGeom>
          <a:noFill/>
        </p:spPr>
        <p:txBody>
          <a:bodyPr wrap="square" rtlCol="0">
            <a:spAutoFit/>
          </a:bodyPr>
          <a:lstStyle/>
          <a:p>
            <a:r>
              <a:rPr lang="en-US" sz="2400" dirty="0"/>
              <a:t>Workflow:</a:t>
            </a:r>
          </a:p>
          <a:p>
            <a:pPr marL="342900" indent="-342900">
              <a:buAutoNum type="arabicPeriod"/>
            </a:pPr>
            <a:r>
              <a:rPr lang="en-US" sz="2400" dirty="0"/>
              <a:t>Organize your directory</a:t>
            </a:r>
          </a:p>
          <a:p>
            <a:pPr marL="342900" indent="-342900">
              <a:buAutoNum type="arabicPeriod"/>
            </a:pPr>
            <a:r>
              <a:rPr lang="en-US" sz="2400" dirty="0"/>
              <a:t>Check quality</a:t>
            </a:r>
          </a:p>
          <a:p>
            <a:pPr marL="342900" indent="-342900">
              <a:buAutoNum type="arabicPeriod"/>
            </a:pPr>
            <a:r>
              <a:rPr lang="en-US" sz="2400" dirty="0"/>
              <a:t>Learn the error rates</a:t>
            </a:r>
          </a:p>
          <a:p>
            <a:pPr marL="342900" indent="-342900">
              <a:buAutoNum type="arabicPeriod"/>
            </a:pPr>
            <a:r>
              <a:rPr lang="en-US" sz="2400" dirty="0"/>
              <a:t>Sample Inference</a:t>
            </a:r>
          </a:p>
          <a:p>
            <a:pPr marL="342900" indent="-342900">
              <a:buAutoNum type="arabicPeriod"/>
            </a:pPr>
            <a:r>
              <a:rPr lang="en-US" sz="2400" dirty="0"/>
              <a:t>Merge paired-reads</a:t>
            </a:r>
          </a:p>
          <a:p>
            <a:pPr marL="342900" indent="-342900">
              <a:buAutoNum type="arabicPeriod"/>
            </a:pPr>
            <a:r>
              <a:rPr lang="en-US" sz="2400" dirty="0"/>
              <a:t>Remove chimeras</a:t>
            </a:r>
          </a:p>
          <a:p>
            <a:pPr marL="342900" indent="-342900">
              <a:buAutoNum type="arabicPeriod"/>
            </a:pPr>
            <a:r>
              <a:rPr lang="en-US" sz="2400" dirty="0"/>
              <a:t>Assign taxonomy</a:t>
            </a:r>
          </a:p>
          <a:p>
            <a:pPr marL="342900" indent="-342900">
              <a:buAutoNum type="arabicPeriod"/>
            </a:pPr>
            <a:r>
              <a:rPr lang="en-US" sz="2400" dirty="0"/>
              <a:t>Generate final tables</a:t>
            </a:r>
          </a:p>
          <a:p>
            <a:pPr marL="342900" indent="-342900">
              <a:buAutoNum type="arabicPeriod"/>
            </a:pPr>
            <a:endParaRPr lang="en-US" sz="2400" dirty="0"/>
          </a:p>
        </p:txBody>
      </p:sp>
    </p:spTree>
    <p:extLst>
      <p:ext uri="{BB962C8B-B14F-4D97-AF65-F5344CB8AC3E}">
        <p14:creationId xmlns:p14="http://schemas.microsoft.com/office/powerpoint/2010/main" val="2777785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CC58C-96BF-497C-4C96-2E048FBC91DA}"/>
              </a:ext>
            </a:extLst>
          </p:cNvPr>
          <p:cNvSpPr>
            <a:spLocks noGrp="1"/>
          </p:cNvSpPr>
          <p:nvPr>
            <p:ph type="title"/>
          </p:nvPr>
        </p:nvSpPr>
        <p:spPr/>
        <p:txBody>
          <a:bodyPr>
            <a:normAutofit/>
          </a:bodyPr>
          <a:lstStyle/>
          <a:p>
            <a:pPr algn="ctr"/>
            <a:r>
              <a:rPr lang="en-US" sz="4000" dirty="0">
                <a:latin typeface="Helvetica" pitchFamily="2" charset="0"/>
              </a:rPr>
              <a:t>Microbiome Analysis</a:t>
            </a:r>
          </a:p>
        </p:txBody>
      </p:sp>
      <p:sp>
        <p:nvSpPr>
          <p:cNvPr id="4" name="Right Arrow 3">
            <a:extLst>
              <a:ext uri="{FF2B5EF4-FFF2-40B4-BE49-F238E27FC236}">
                <a16:creationId xmlns:a16="http://schemas.microsoft.com/office/drawing/2014/main" id="{2F3BA7CC-2958-78CA-476F-B7B260B248C6}"/>
              </a:ext>
            </a:extLst>
          </p:cNvPr>
          <p:cNvSpPr/>
          <p:nvPr/>
        </p:nvSpPr>
        <p:spPr>
          <a:xfrm>
            <a:off x="838200" y="2212255"/>
            <a:ext cx="10383982" cy="1108363"/>
          </a:xfrm>
          <a:prstGeom prst="rightArrow">
            <a:avLst>
              <a:gd name="adj1" fmla="val 50000"/>
              <a:gd name="adj2" fmla="val 5525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pitchFamily="2" charset="0"/>
            </a:endParaRPr>
          </a:p>
        </p:txBody>
      </p:sp>
      <p:sp>
        <p:nvSpPr>
          <p:cNvPr id="5" name="TextBox 4">
            <a:extLst>
              <a:ext uri="{FF2B5EF4-FFF2-40B4-BE49-F238E27FC236}">
                <a16:creationId xmlns:a16="http://schemas.microsoft.com/office/drawing/2014/main" id="{54F4E348-2E2E-6388-BA39-1DABCD2F5D7A}"/>
              </a:ext>
            </a:extLst>
          </p:cNvPr>
          <p:cNvSpPr txBox="1"/>
          <p:nvPr/>
        </p:nvSpPr>
        <p:spPr>
          <a:xfrm>
            <a:off x="1286267" y="1896968"/>
            <a:ext cx="755335" cy="338554"/>
          </a:xfrm>
          <a:prstGeom prst="rect">
            <a:avLst/>
          </a:prstGeom>
          <a:noFill/>
        </p:spPr>
        <p:txBody>
          <a:bodyPr wrap="none" rtlCol="0">
            <a:spAutoFit/>
          </a:bodyPr>
          <a:lstStyle/>
          <a:p>
            <a:pPr algn="ctr"/>
            <a:r>
              <a:rPr lang="en-US" sz="1600" b="1" dirty="0">
                <a:latin typeface="Helvetica" pitchFamily="2" charset="0"/>
              </a:rPr>
              <a:t>Part 1</a:t>
            </a:r>
          </a:p>
        </p:txBody>
      </p:sp>
      <p:sp>
        <p:nvSpPr>
          <p:cNvPr id="6" name="TextBox 5">
            <a:extLst>
              <a:ext uri="{FF2B5EF4-FFF2-40B4-BE49-F238E27FC236}">
                <a16:creationId xmlns:a16="http://schemas.microsoft.com/office/drawing/2014/main" id="{B3AC5387-DBF3-D3A6-BAEE-027DEA18D6AC}"/>
              </a:ext>
            </a:extLst>
          </p:cNvPr>
          <p:cNvSpPr txBox="1"/>
          <p:nvPr/>
        </p:nvSpPr>
        <p:spPr>
          <a:xfrm>
            <a:off x="3690488" y="1875396"/>
            <a:ext cx="755335" cy="338554"/>
          </a:xfrm>
          <a:prstGeom prst="rect">
            <a:avLst/>
          </a:prstGeom>
          <a:noFill/>
        </p:spPr>
        <p:txBody>
          <a:bodyPr wrap="none" rtlCol="0">
            <a:spAutoFit/>
          </a:bodyPr>
          <a:lstStyle/>
          <a:p>
            <a:pPr algn="ctr"/>
            <a:r>
              <a:rPr lang="en-US" sz="1600" b="1" dirty="0">
                <a:latin typeface="Helvetica" pitchFamily="2" charset="0"/>
              </a:rPr>
              <a:t>Part 2</a:t>
            </a:r>
          </a:p>
        </p:txBody>
      </p:sp>
      <p:sp>
        <p:nvSpPr>
          <p:cNvPr id="7" name="TextBox 6">
            <a:extLst>
              <a:ext uri="{FF2B5EF4-FFF2-40B4-BE49-F238E27FC236}">
                <a16:creationId xmlns:a16="http://schemas.microsoft.com/office/drawing/2014/main" id="{514322AA-26CF-CCA6-08D1-019D499C04D4}"/>
              </a:ext>
            </a:extLst>
          </p:cNvPr>
          <p:cNvSpPr txBox="1"/>
          <p:nvPr/>
        </p:nvSpPr>
        <p:spPr>
          <a:xfrm>
            <a:off x="6542776" y="1875396"/>
            <a:ext cx="755335" cy="338554"/>
          </a:xfrm>
          <a:prstGeom prst="rect">
            <a:avLst/>
          </a:prstGeom>
          <a:noFill/>
        </p:spPr>
        <p:txBody>
          <a:bodyPr wrap="none" rtlCol="0">
            <a:spAutoFit/>
          </a:bodyPr>
          <a:lstStyle/>
          <a:p>
            <a:pPr algn="ctr"/>
            <a:r>
              <a:rPr lang="en-US" sz="1600" b="1" dirty="0">
                <a:latin typeface="Helvetica" pitchFamily="2" charset="0"/>
              </a:rPr>
              <a:t>Part 3</a:t>
            </a:r>
          </a:p>
        </p:txBody>
      </p:sp>
      <p:sp>
        <p:nvSpPr>
          <p:cNvPr id="8" name="TextBox 7">
            <a:extLst>
              <a:ext uri="{FF2B5EF4-FFF2-40B4-BE49-F238E27FC236}">
                <a16:creationId xmlns:a16="http://schemas.microsoft.com/office/drawing/2014/main" id="{20F45567-A674-B2B4-D8C9-ABD4CF91C7BC}"/>
              </a:ext>
            </a:extLst>
          </p:cNvPr>
          <p:cNvSpPr txBox="1"/>
          <p:nvPr/>
        </p:nvSpPr>
        <p:spPr>
          <a:xfrm>
            <a:off x="9395063" y="1875396"/>
            <a:ext cx="755335" cy="338554"/>
          </a:xfrm>
          <a:prstGeom prst="rect">
            <a:avLst/>
          </a:prstGeom>
          <a:noFill/>
        </p:spPr>
        <p:txBody>
          <a:bodyPr wrap="none" rtlCol="0">
            <a:spAutoFit/>
          </a:bodyPr>
          <a:lstStyle/>
          <a:p>
            <a:pPr algn="ctr"/>
            <a:r>
              <a:rPr lang="en-US" sz="1600" b="1" dirty="0">
                <a:latin typeface="Helvetica" pitchFamily="2" charset="0"/>
              </a:rPr>
              <a:t>Part 4</a:t>
            </a:r>
          </a:p>
        </p:txBody>
      </p:sp>
      <p:sp>
        <p:nvSpPr>
          <p:cNvPr id="9" name="TextBox 8">
            <a:extLst>
              <a:ext uri="{FF2B5EF4-FFF2-40B4-BE49-F238E27FC236}">
                <a16:creationId xmlns:a16="http://schemas.microsoft.com/office/drawing/2014/main" id="{02C6FAA0-E23D-5B3A-4F2E-33B62D36AEEB}"/>
              </a:ext>
            </a:extLst>
          </p:cNvPr>
          <p:cNvSpPr txBox="1"/>
          <p:nvPr/>
        </p:nvSpPr>
        <p:spPr>
          <a:xfrm>
            <a:off x="595746" y="3302291"/>
            <a:ext cx="2147454" cy="584775"/>
          </a:xfrm>
          <a:prstGeom prst="rect">
            <a:avLst/>
          </a:prstGeom>
          <a:noFill/>
        </p:spPr>
        <p:txBody>
          <a:bodyPr wrap="square" rtlCol="0">
            <a:spAutoFit/>
          </a:bodyPr>
          <a:lstStyle/>
          <a:p>
            <a:pPr algn="ctr"/>
            <a:r>
              <a:rPr lang="en-US" sz="1600" b="1" dirty="0">
                <a:latin typeface="Helvetica" pitchFamily="2" charset="0"/>
              </a:rPr>
              <a:t>Experimental Design</a:t>
            </a:r>
          </a:p>
        </p:txBody>
      </p:sp>
      <p:sp>
        <p:nvSpPr>
          <p:cNvPr id="10" name="TextBox 9">
            <a:extLst>
              <a:ext uri="{FF2B5EF4-FFF2-40B4-BE49-F238E27FC236}">
                <a16:creationId xmlns:a16="http://schemas.microsoft.com/office/drawing/2014/main" id="{B402D0E8-6C41-8CD4-B2C9-2BA2758E7667}"/>
              </a:ext>
            </a:extLst>
          </p:cNvPr>
          <p:cNvSpPr txBox="1"/>
          <p:nvPr/>
        </p:nvSpPr>
        <p:spPr>
          <a:xfrm>
            <a:off x="2863519" y="3320618"/>
            <a:ext cx="2389908" cy="2308324"/>
          </a:xfrm>
          <a:prstGeom prst="rect">
            <a:avLst/>
          </a:prstGeom>
          <a:noFill/>
        </p:spPr>
        <p:txBody>
          <a:bodyPr wrap="square" rtlCol="0">
            <a:spAutoFit/>
          </a:bodyPr>
          <a:lstStyle/>
          <a:p>
            <a:pPr algn="ctr"/>
            <a:r>
              <a:rPr lang="en-US" sz="1600" b="1" dirty="0">
                <a:solidFill>
                  <a:schemeClr val="bg2">
                    <a:lumMod val="75000"/>
                  </a:schemeClr>
                </a:solidFill>
                <a:latin typeface="Helvetica" pitchFamily="2" charset="0"/>
              </a:rPr>
              <a:t>DADA2</a:t>
            </a:r>
          </a:p>
          <a:p>
            <a:pPr algn="ctr"/>
            <a:r>
              <a:rPr lang="en-US" sz="1600" dirty="0">
                <a:solidFill>
                  <a:schemeClr val="bg2">
                    <a:lumMod val="75000"/>
                  </a:schemeClr>
                </a:solidFill>
                <a:latin typeface="Helvetica" pitchFamily="2" charset="0"/>
              </a:rPr>
              <a:t>QC filtering, trimming, and merging</a:t>
            </a:r>
          </a:p>
          <a:p>
            <a:pPr algn="ctr"/>
            <a:endParaRPr lang="en-US" sz="1600" dirty="0">
              <a:solidFill>
                <a:schemeClr val="bg2">
                  <a:lumMod val="75000"/>
                </a:schemeClr>
              </a:solidFill>
              <a:latin typeface="Helvetica" pitchFamily="2" charset="0"/>
            </a:endParaRPr>
          </a:p>
          <a:p>
            <a:pPr algn="ctr"/>
            <a:r>
              <a:rPr lang="en-US" sz="1600" dirty="0">
                <a:solidFill>
                  <a:schemeClr val="bg2">
                    <a:lumMod val="75000"/>
                  </a:schemeClr>
                </a:solidFill>
                <a:latin typeface="Helvetica" pitchFamily="2" charset="0"/>
              </a:rPr>
              <a:t>Building ASV counts table and preparing metadata</a:t>
            </a:r>
          </a:p>
          <a:p>
            <a:pPr algn="ctr"/>
            <a:endParaRPr lang="en-US" sz="1600" dirty="0">
              <a:solidFill>
                <a:schemeClr val="bg2">
                  <a:lumMod val="75000"/>
                </a:schemeClr>
              </a:solidFill>
              <a:latin typeface="Helvetica" pitchFamily="2" charset="0"/>
            </a:endParaRPr>
          </a:p>
          <a:p>
            <a:pPr algn="ctr"/>
            <a:endParaRPr lang="en-US" sz="1600" dirty="0">
              <a:solidFill>
                <a:schemeClr val="bg2">
                  <a:lumMod val="75000"/>
                </a:schemeClr>
              </a:solidFill>
              <a:latin typeface="Helvetica" pitchFamily="2" charset="0"/>
            </a:endParaRPr>
          </a:p>
        </p:txBody>
      </p:sp>
      <p:sp>
        <p:nvSpPr>
          <p:cNvPr id="11" name="TextBox 10">
            <a:extLst>
              <a:ext uri="{FF2B5EF4-FFF2-40B4-BE49-F238E27FC236}">
                <a16:creationId xmlns:a16="http://schemas.microsoft.com/office/drawing/2014/main" id="{E4B337CB-48C0-B90D-1D31-3CEF2CFDA362}"/>
              </a:ext>
            </a:extLst>
          </p:cNvPr>
          <p:cNvSpPr txBox="1"/>
          <p:nvPr/>
        </p:nvSpPr>
        <p:spPr>
          <a:xfrm>
            <a:off x="5787737" y="3302291"/>
            <a:ext cx="2389908" cy="1631216"/>
          </a:xfrm>
          <a:prstGeom prst="rect">
            <a:avLst/>
          </a:prstGeom>
          <a:noFill/>
        </p:spPr>
        <p:txBody>
          <a:bodyPr wrap="square" rtlCol="0">
            <a:spAutoFit/>
          </a:bodyPr>
          <a:lstStyle/>
          <a:p>
            <a:pPr algn="ctr"/>
            <a:r>
              <a:rPr lang="en-US" sz="1600" b="1" dirty="0" err="1">
                <a:solidFill>
                  <a:schemeClr val="bg2">
                    <a:lumMod val="75000"/>
                  </a:schemeClr>
                </a:solidFill>
                <a:latin typeface="Helvetica" pitchFamily="2" charset="0"/>
              </a:rPr>
              <a:t>Phyloseq</a:t>
            </a:r>
            <a:endParaRPr lang="en-US" sz="1600" b="1" dirty="0">
              <a:solidFill>
                <a:schemeClr val="bg2">
                  <a:lumMod val="75000"/>
                </a:schemeClr>
              </a:solidFill>
              <a:latin typeface="Helvetica" pitchFamily="2" charset="0"/>
            </a:endParaRPr>
          </a:p>
          <a:p>
            <a:pPr algn="ctr"/>
            <a:r>
              <a:rPr lang="en-US" sz="1600" dirty="0">
                <a:solidFill>
                  <a:schemeClr val="bg2">
                    <a:lumMod val="75000"/>
                  </a:schemeClr>
                </a:solidFill>
                <a:latin typeface="Helvetica" pitchFamily="2" charset="0"/>
              </a:rPr>
              <a:t>Alpha diversity, beta diversity, relative abundance</a:t>
            </a:r>
          </a:p>
          <a:p>
            <a:pPr algn="ctr"/>
            <a:endParaRPr lang="en-US" sz="1600" dirty="0">
              <a:solidFill>
                <a:schemeClr val="bg2">
                  <a:lumMod val="75000"/>
                </a:schemeClr>
              </a:solidFill>
              <a:latin typeface="Helvetica" pitchFamily="2" charset="0"/>
            </a:endParaRPr>
          </a:p>
          <a:p>
            <a:pPr algn="ctr"/>
            <a:endParaRPr lang="en-US" sz="1600" dirty="0">
              <a:solidFill>
                <a:schemeClr val="bg2">
                  <a:lumMod val="75000"/>
                </a:schemeClr>
              </a:solidFill>
              <a:latin typeface="Helvetica" pitchFamily="2" charset="0"/>
            </a:endParaRPr>
          </a:p>
        </p:txBody>
      </p:sp>
      <p:sp>
        <p:nvSpPr>
          <p:cNvPr id="14" name="TextBox 13">
            <a:extLst>
              <a:ext uri="{FF2B5EF4-FFF2-40B4-BE49-F238E27FC236}">
                <a16:creationId xmlns:a16="http://schemas.microsoft.com/office/drawing/2014/main" id="{545C5745-B2D5-0C3C-6086-F42D797F422F}"/>
              </a:ext>
            </a:extLst>
          </p:cNvPr>
          <p:cNvSpPr txBox="1"/>
          <p:nvPr/>
        </p:nvSpPr>
        <p:spPr>
          <a:xfrm>
            <a:off x="468980" y="5705910"/>
            <a:ext cx="2389907" cy="954107"/>
          </a:xfrm>
          <a:prstGeom prst="rect">
            <a:avLst/>
          </a:prstGeom>
          <a:noFill/>
        </p:spPr>
        <p:txBody>
          <a:bodyPr wrap="square" rtlCol="0">
            <a:spAutoFit/>
          </a:bodyPr>
          <a:lstStyle/>
          <a:p>
            <a:pPr algn="ctr"/>
            <a:r>
              <a:rPr lang="en-US" sz="1400" dirty="0">
                <a:latin typeface="Helvetica" pitchFamily="2" charset="0"/>
              </a:rPr>
              <a:t>Have a broad understanding of microbiome experimental design.</a:t>
            </a:r>
          </a:p>
        </p:txBody>
      </p:sp>
      <p:sp>
        <p:nvSpPr>
          <p:cNvPr id="3" name="TextBox 2">
            <a:extLst>
              <a:ext uri="{FF2B5EF4-FFF2-40B4-BE49-F238E27FC236}">
                <a16:creationId xmlns:a16="http://schemas.microsoft.com/office/drawing/2014/main" id="{CC492AC1-EBF4-78E8-5C1D-852C24C9D42C}"/>
              </a:ext>
            </a:extLst>
          </p:cNvPr>
          <p:cNvSpPr txBox="1"/>
          <p:nvPr/>
        </p:nvSpPr>
        <p:spPr>
          <a:xfrm>
            <a:off x="8504959" y="3302291"/>
            <a:ext cx="2495550" cy="1569660"/>
          </a:xfrm>
          <a:prstGeom prst="rect">
            <a:avLst/>
          </a:prstGeom>
          <a:noFill/>
        </p:spPr>
        <p:txBody>
          <a:bodyPr wrap="square" rtlCol="0">
            <a:spAutoFit/>
          </a:bodyPr>
          <a:lstStyle/>
          <a:p>
            <a:pPr algn="ctr"/>
            <a:r>
              <a:rPr lang="en-US" sz="1600" b="1" dirty="0">
                <a:solidFill>
                  <a:schemeClr val="bg2">
                    <a:lumMod val="75000"/>
                  </a:schemeClr>
                </a:solidFill>
                <a:latin typeface="Helvetica" pitchFamily="2" charset="0"/>
              </a:rPr>
              <a:t>Statistics on Microbiome Data</a:t>
            </a:r>
          </a:p>
          <a:p>
            <a:pPr algn="ctr"/>
            <a:r>
              <a:rPr lang="en-US" sz="1600" dirty="0">
                <a:solidFill>
                  <a:schemeClr val="bg2">
                    <a:lumMod val="75000"/>
                  </a:schemeClr>
                </a:solidFill>
                <a:latin typeface="Helvetica" pitchFamily="2" charset="0"/>
              </a:rPr>
              <a:t>Data formatting and common statistical analyses</a:t>
            </a:r>
          </a:p>
          <a:p>
            <a:pPr algn="ctr"/>
            <a:endParaRPr lang="en-US" sz="1600" dirty="0">
              <a:solidFill>
                <a:schemeClr val="bg2">
                  <a:lumMod val="75000"/>
                </a:schemeClr>
              </a:solidFill>
              <a:latin typeface="Helvetica" pitchFamily="2" charset="0"/>
            </a:endParaRPr>
          </a:p>
        </p:txBody>
      </p:sp>
    </p:spTree>
    <p:extLst>
      <p:ext uri="{BB962C8B-B14F-4D97-AF65-F5344CB8AC3E}">
        <p14:creationId xmlns:p14="http://schemas.microsoft.com/office/powerpoint/2010/main" val="822697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9CF3C8-8F2A-0492-C820-B1EF1995DE25}"/>
              </a:ext>
            </a:extLst>
          </p:cNvPr>
          <p:cNvPicPr>
            <a:picLocks noChangeAspect="1"/>
          </p:cNvPicPr>
          <p:nvPr/>
        </p:nvPicPr>
        <p:blipFill>
          <a:blip r:embed="rId3"/>
          <a:stretch>
            <a:fillRect/>
          </a:stretch>
        </p:blipFill>
        <p:spPr>
          <a:xfrm>
            <a:off x="224972" y="288848"/>
            <a:ext cx="4986808" cy="2171324"/>
          </a:xfrm>
          <a:prstGeom prst="rect">
            <a:avLst/>
          </a:prstGeom>
        </p:spPr>
      </p:pic>
      <p:sp>
        <p:nvSpPr>
          <p:cNvPr id="9" name="TextBox 8">
            <a:extLst>
              <a:ext uri="{FF2B5EF4-FFF2-40B4-BE49-F238E27FC236}">
                <a16:creationId xmlns:a16="http://schemas.microsoft.com/office/drawing/2014/main" id="{746FEDBA-8F5F-87E8-8548-67DB69ADB112}"/>
              </a:ext>
            </a:extLst>
          </p:cNvPr>
          <p:cNvSpPr txBox="1"/>
          <p:nvPr/>
        </p:nvSpPr>
        <p:spPr>
          <a:xfrm>
            <a:off x="1416295" y="2505003"/>
            <a:ext cx="4087357" cy="3785652"/>
          </a:xfrm>
          <a:prstGeom prst="rect">
            <a:avLst/>
          </a:prstGeom>
          <a:noFill/>
        </p:spPr>
        <p:txBody>
          <a:bodyPr wrap="square" rtlCol="0">
            <a:spAutoFit/>
          </a:bodyPr>
          <a:lstStyle/>
          <a:p>
            <a:r>
              <a:rPr lang="en-US" sz="2400" dirty="0"/>
              <a:t>Workflow:</a:t>
            </a:r>
          </a:p>
          <a:p>
            <a:pPr marL="342900" indent="-342900">
              <a:buAutoNum type="arabicPeriod"/>
            </a:pPr>
            <a:r>
              <a:rPr lang="en-US" sz="2400" dirty="0"/>
              <a:t>Organize your directory</a:t>
            </a:r>
          </a:p>
          <a:p>
            <a:pPr marL="342900" indent="-342900">
              <a:buAutoNum type="arabicPeriod"/>
            </a:pPr>
            <a:r>
              <a:rPr lang="en-US" sz="2400" dirty="0">
                <a:solidFill>
                  <a:schemeClr val="bg2">
                    <a:lumMod val="75000"/>
                  </a:schemeClr>
                </a:solidFill>
              </a:rPr>
              <a:t>Check quality, filter and trim</a:t>
            </a:r>
          </a:p>
          <a:p>
            <a:pPr marL="342900" indent="-342900">
              <a:buAutoNum type="arabicPeriod"/>
            </a:pPr>
            <a:r>
              <a:rPr lang="en-US" sz="2400" dirty="0">
                <a:solidFill>
                  <a:schemeClr val="bg2">
                    <a:lumMod val="75000"/>
                  </a:schemeClr>
                </a:solidFill>
              </a:rPr>
              <a:t>Learn the error rates</a:t>
            </a:r>
          </a:p>
          <a:p>
            <a:pPr marL="342900" indent="-342900">
              <a:buAutoNum type="arabicPeriod"/>
            </a:pPr>
            <a:r>
              <a:rPr lang="en-US" sz="2400" dirty="0">
                <a:solidFill>
                  <a:schemeClr val="bg2">
                    <a:lumMod val="75000"/>
                  </a:schemeClr>
                </a:solidFill>
              </a:rPr>
              <a:t>Sample Inference</a:t>
            </a:r>
          </a:p>
          <a:p>
            <a:pPr marL="342900" indent="-342900">
              <a:buAutoNum type="arabicPeriod"/>
            </a:pPr>
            <a:r>
              <a:rPr lang="en-US" sz="2400" dirty="0">
                <a:solidFill>
                  <a:schemeClr val="bg2">
                    <a:lumMod val="75000"/>
                  </a:schemeClr>
                </a:solidFill>
              </a:rPr>
              <a:t>Merge paired-reads</a:t>
            </a:r>
          </a:p>
          <a:p>
            <a:pPr marL="342900" indent="-342900">
              <a:buAutoNum type="arabicPeriod"/>
            </a:pPr>
            <a:r>
              <a:rPr lang="en-US" sz="2400" dirty="0">
                <a:solidFill>
                  <a:schemeClr val="bg2">
                    <a:lumMod val="75000"/>
                  </a:schemeClr>
                </a:solidFill>
              </a:rPr>
              <a:t>Remove chimeras</a:t>
            </a:r>
          </a:p>
          <a:p>
            <a:pPr marL="342900" indent="-342900">
              <a:buAutoNum type="arabicPeriod"/>
            </a:pPr>
            <a:r>
              <a:rPr lang="en-US" sz="2400" dirty="0">
                <a:solidFill>
                  <a:schemeClr val="bg2">
                    <a:lumMod val="75000"/>
                  </a:schemeClr>
                </a:solidFill>
              </a:rPr>
              <a:t>Assign taxonomy</a:t>
            </a:r>
          </a:p>
          <a:p>
            <a:pPr marL="342900" indent="-342900">
              <a:buAutoNum type="arabicPeriod"/>
            </a:pPr>
            <a:r>
              <a:rPr lang="en-US" sz="2400" dirty="0">
                <a:solidFill>
                  <a:schemeClr val="bg2">
                    <a:lumMod val="75000"/>
                  </a:schemeClr>
                </a:solidFill>
              </a:rPr>
              <a:t>Generate final tables</a:t>
            </a:r>
          </a:p>
          <a:p>
            <a:pPr marL="342900" indent="-342900">
              <a:buAutoNum type="arabicPeriod"/>
            </a:pPr>
            <a:endParaRPr lang="en-US" sz="2400" dirty="0"/>
          </a:p>
        </p:txBody>
      </p:sp>
      <p:sp>
        <p:nvSpPr>
          <p:cNvPr id="2" name="Right Brace 1">
            <a:extLst>
              <a:ext uri="{FF2B5EF4-FFF2-40B4-BE49-F238E27FC236}">
                <a16:creationId xmlns:a16="http://schemas.microsoft.com/office/drawing/2014/main" id="{F80503E6-4D5B-8703-E7FD-D6F7DB03E5D9}"/>
              </a:ext>
            </a:extLst>
          </p:cNvPr>
          <p:cNvSpPr/>
          <p:nvPr/>
        </p:nvSpPr>
        <p:spPr>
          <a:xfrm rot="16200000">
            <a:off x="5943541" y="2699931"/>
            <a:ext cx="646331" cy="656231"/>
          </a:xfrm>
          <a:prstGeom prst="rightBrace">
            <a:avLst>
              <a:gd name="adj1" fmla="val 14347"/>
              <a:gd name="adj2" fmla="val 39976"/>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EB5E76D1-6579-F544-633D-2AA331D9B328}"/>
              </a:ext>
            </a:extLst>
          </p:cNvPr>
          <p:cNvSpPr txBox="1"/>
          <p:nvPr/>
        </p:nvSpPr>
        <p:spPr>
          <a:xfrm>
            <a:off x="5695730" y="2058549"/>
            <a:ext cx="899092" cy="646331"/>
          </a:xfrm>
          <a:prstGeom prst="rect">
            <a:avLst/>
          </a:prstGeom>
          <a:noFill/>
        </p:spPr>
        <p:txBody>
          <a:bodyPr wrap="none" rtlCol="0">
            <a:spAutoFit/>
          </a:bodyPr>
          <a:lstStyle/>
          <a:p>
            <a:pPr algn="ctr"/>
            <a:r>
              <a:rPr lang="en-US" dirty="0"/>
              <a:t>Project </a:t>
            </a:r>
          </a:p>
          <a:p>
            <a:pPr algn="ctr"/>
            <a:r>
              <a:rPr lang="en-US" dirty="0"/>
              <a:t>Name</a:t>
            </a:r>
          </a:p>
        </p:txBody>
      </p:sp>
      <p:sp>
        <p:nvSpPr>
          <p:cNvPr id="4" name="TextBox 3">
            <a:extLst>
              <a:ext uri="{FF2B5EF4-FFF2-40B4-BE49-F238E27FC236}">
                <a16:creationId xmlns:a16="http://schemas.microsoft.com/office/drawing/2014/main" id="{D2C47071-D81C-06B6-D916-199C2C72538E}"/>
              </a:ext>
            </a:extLst>
          </p:cNvPr>
          <p:cNvSpPr txBox="1"/>
          <p:nvPr/>
        </p:nvSpPr>
        <p:spPr>
          <a:xfrm>
            <a:off x="6840917" y="2055299"/>
            <a:ext cx="1321196" cy="646331"/>
          </a:xfrm>
          <a:prstGeom prst="rect">
            <a:avLst/>
          </a:prstGeom>
          <a:noFill/>
        </p:spPr>
        <p:txBody>
          <a:bodyPr wrap="none" rtlCol="0">
            <a:spAutoFit/>
          </a:bodyPr>
          <a:lstStyle/>
          <a:p>
            <a:pPr algn="ctr"/>
            <a:r>
              <a:rPr lang="en-US" dirty="0"/>
              <a:t>Sequencing </a:t>
            </a:r>
          </a:p>
          <a:p>
            <a:pPr algn="ctr"/>
            <a:r>
              <a:rPr lang="en-US" dirty="0"/>
              <a:t>Identifier</a:t>
            </a:r>
          </a:p>
        </p:txBody>
      </p:sp>
      <p:sp>
        <p:nvSpPr>
          <p:cNvPr id="7" name="TextBox 6">
            <a:extLst>
              <a:ext uri="{FF2B5EF4-FFF2-40B4-BE49-F238E27FC236}">
                <a16:creationId xmlns:a16="http://schemas.microsoft.com/office/drawing/2014/main" id="{3D3EADB4-716D-D30B-9E6B-FE7F9449FF2E}"/>
              </a:ext>
            </a:extLst>
          </p:cNvPr>
          <p:cNvSpPr txBox="1"/>
          <p:nvPr/>
        </p:nvSpPr>
        <p:spPr>
          <a:xfrm>
            <a:off x="8126402" y="5742500"/>
            <a:ext cx="1577996" cy="646331"/>
          </a:xfrm>
          <a:prstGeom prst="rect">
            <a:avLst/>
          </a:prstGeom>
          <a:noFill/>
        </p:spPr>
        <p:txBody>
          <a:bodyPr wrap="none" rtlCol="0">
            <a:spAutoFit/>
          </a:bodyPr>
          <a:lstStyle/>
          <a:p>
            <a:pPr algn="ctr"/>
            <a:r>
              <a:rPr lang="en-US" dirty="0"/>
              <a:t>R1 for Forward</a:t>
            </a:r>
          </a:p>
          <a:p>
            <a:pPr algn="ctr"/>
            <a:r>
              <a:rPr lang="en-US" dirty="0"/>
              <a:t>R2 for Reverse</a:t>
            </a:r>
          </a:p>
        </p:txBody>
      </p:sp>
      <p:sp>
        <p:nvSpPr>
          <p:cNvPr id="8" name="Right Brace 7">
            <a:extLst>
              <a:ext uri="{FF2B5EF4-FFF2-40B4-BE49-F238E27FC236}">
                <a16:creationId xmlns:a16="http://schemas.microsoft.com/office/drawing/2014/main" id="{5EA1FC1F-0ABA-EFFE-3354-3E1C45DED283}"/>
              </a:ext>
            </a:extLst>
          </p:cNvPr>
          <p:cNvSpPr/>
          <p:nvPr/>
        </p:nvSpPr>
        <p:spPr>
          <a:xfrm rot="16200000" flipH="1">
            <a:off x="8249068" y="4962943"/>
            <a:ext cx="462809" cy="869855"/>
          </a:xfrm>
          <a:prstGeom prst="rightBrace">
            <a:avLst>
              <a:gd name="adj1" fmla="val 8333"/>
              <a:gd name="adj2" fmla="val 39976"/>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FCD9388C-B6A4-1174-5155-176ABE10F09F}"/>
              </a:ext>
            </a:extLst>
          </p:cNvPr>
          <p:cNvPicPr>
            <a:picLocks noChangeAspect="1"/>
          </p:cNvPicPr>
          <p:nvPr/>
        </p:nvPicPr>
        <p:blipFill>
          <a:blip r:embed="rId4"/>
          <a:stretch>
            <a:fillRect/>
          </a:stretch>
        </p:blipFill>
        <p:spPr>
          <a:xfrm>
            <a:off x="5496331" y="3463449"/>
            <a:ext cx="4672907" cy="1703015"/>
          </a:xfrm>
          <a:prstGeom prst="rect">
            <a:avLst/>
          </a:prstGeom>
        </p:spPr>
      </p:pic>
      <p:sp>
        <p:nvSpPr>
          <p:cNvPr id="11" name="Right Brace 10">
            <a:extLst>
              <a:ext uri="{FF2B5EF4-FFF2-40B4-BE49-F238E27FC236}">
                <a16:creationId xmlns:a16="http://schemas.microsoft.com/office/drawing/2014/main" id="{6DC85558-703E-237A-6B7D-7AD665EB3E15}"/>
              </a:ext>
            </a:extLst>
          </p:cNvPr>
          <p:cNvSpPr/>
          <p:nvPr/>
        </p:nvSpPr>
        <p:spPr>
          <a:xfrm rot="16200000">
            <a:off x="7294544" y="2793786"/>
            <a:ext cx="646331" cy="468519"/>
          </a:xfrm>
          <a:prstGeom prst="rightBrace">
            <a:avLst>
              <a:gd name="adj1" fmla="val 14347"/>
              <a:gd name="adj2" fmla="val 39976"/>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4CB086F9-03C3-AC46-B7D5-E9F11EB2A71E}"/>
              </a:ext>
            </a:extLst>
          </p:cNvPr>
          <p:cNvSpPr/>
          <p:nvPr/>
        </p:nvSpPr>
        <p:spPr>
          <a:xfrm rot="16200000" flipH="1">
            <a:off x="6764899" y="5249885"/>
            <a:ext cx="462809" cy="409193"/>
          </a:xfrm>
          <a:prstGeom prst="rightBrace">
            <a:avLst>
              <a:gd name="adj1" fmla="val 8333"/>
              <a:gd name="adj2" fmla="val 39976"/>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9E0D99E-1339-6B1E-380E-EB0618B072AA}"/>
              </a:ext>
            </a:extLst>
          </p:cNvPr>
          <p:cNvSpPr txBox="1"/>
          <p:nvPr/>
        </p:nvSpPr>
        <p:spPr>
          <a:xfrm>
            <a:off x="6493365" y="5644324"/>
            <a:ext cx="1048171" cy="646331"/>
          </a:xfrm>
          <a:prstGeom prst="rect">
            <a:avLst/>
          </a:prstGeom>
          <a:noFill/>
        </p:spPr>
        <p:txBody>
          <a:bodyPr wrap="none" rtlCol="0">
            <a:spAutoFit/>
          </a:bodyPr>
          <a:lstStyle/>
          <a:p>
            <a:pPr algn="ctr"/>
            <a:r>
              <a:rPr lang="en-US" dirty="0"/>
              <a:t>Sample </a:t>
            </a:r>
          </a:p>
          <a:p>
            <a:pPr algn="ctr"/>
            <a:r>
              <a:rPr lang="en-US" dirty="0"/>
              <a:t>Identifier</a:t>
            </a:r>
          </a:p>
        </p:txBody>
      </p:sp>
    </p:spTree>
    <p:extLst>
      <p:ext uri="{BB962C8B-B14F-4D97-AF65-F5344CB8AC3E}">
        <p14:creationId xmlns:p14="http://schemas.microsoft.com/office/powerpoint/2010/main" val="446878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9CF3C8-8F2A-0492-C820-B1EF1995DE25}"/>
              </a:ext>
            </a:extLst>
          </p:cNvPr>
          <p:cNvPicPr>
            <a:picLocks noChangeAspect="1"/>
          </p:cNvPicPr>
          <p:nvPr/>
        </p:nvPicPr>
        <p:blipFill>
          <a:blip r:embed="rId3"/>
          <a:stretch>
            <a:fillRect/>
          </a:stretch>
        </p:blipFill>
        <p:spPr>
          <a:xfrm>
            <a:off x="224972" y="288848"/>
            <a:ext cx="4986808" cy="2171324"/>
          </a:xfrm>
          <a:prstGeom prst="rect">
            <a:avLst/>
          </a:prstGeom>
        </p:spPr>
      </p:pic>
      <p:sp>
        <p:nvSpPr>
          <p:cNvPr id="9" name="TextBox 8">
            <a:extLst>
              <a:ext uri="{FF2B5EF4-FFF2-40B4-BE49-F238E27FC236}">
                <a16:creationId xmlns:a16="http://schemas.microsoft.com/office/drawing/2014/main" id="{746FEDBA-8F5F-87E8-8548-67DB69ADB112}"/>
              </a:ext>
            </a:extLst>
          </p:cNvPr>
          <p:cNvSpPr txBox="1"/>
          <p:nvPr/>
        </p:nvSpPr>
        <p:spPr>
          <a:xfrm>
            <a:off x="1416295" y="2505003"/>
            <a:ext cx="4225379" cy="3785652"/>
          </a:xfrm>
          <a:prstGeom prst="rect">
            <a:avLst/>
          </a:prstGeom>
          <a:noFill/>
        </p:spPr>
        <p:txBody>
          <a:bodyPr wrap="square" rtlCol="0">
            <a:spAutoFit/>
          </a:bodyPr>
          <a:lstStyle/>
          <a:p>
            <a:r>
              <a:rPr lang="en-US" sz="2400" dirty="0"/>
              <a:t>Workflow:</a:t>
            </a:r>
          </a:p>
          <a:p>
            <a:pPr marL="342900" indent="-342900">
              <a:buAutoNum type="arabicPeriod"/>
            </a:pPr>
            <a:r>
              <a:rPr lang="en-US" sz="2400" dirty="0">
                <a:solidFill>
                  <a:schemeClr val="bg2">
                    <a:lumMod val="75000"/>
                  </a:schemeClr>
                </a:solidFill>
              </a:rPr>
              <a:t>Organize your directory</a:t>
            </a:r>
          </a:p>
          <a:p>
            <a:pPr marL="342900" indent="-342900">
              <a:buAutoNum type="arabicPeriod"/>
            </a:pPr>
            <a:r>
              <a:rPr lang="en-US" sz="2400" dirty="0"/>
              <a:t>Check quality, filter and trim</a:t>
            </a:r>
          </a:p>
          <a:p>
            <a:pPr marL="342900" indent="-342900">
              <a:buAutoNum type="arabicPeriod"/>
            </a:pPr>
            <a:r>
              <a:rPr lang="en-US" sz="2400" dirty="0">
                <a:solidFill>
                  <a:schemeClr val="bg2">
                    <a:lumMod val="75000"/>
                  </a:schemeClr>
                </a:solidFill>
              </a:rPr>
              <a:t>Learn the error rates</a:t>
            </a:r>
          </a:p>
          <a:p>
            <a:pPr marL="342900" indent="-342900">
              <a:buAutoNum type="arabicPeriod"/>
            </a:pPr>
            <a:r>
              <a:rPr lang="en-US" sz="2400" dirty="0">
                <a:solidFill>
                  <a:schemeClr val="bg2">
                    <a:lumMod val="75000"/>
                  </a:schemeClr>
                </a:solidFill>
              </a:rPr>
              <a:t>Sample Inference</a:t>
            </a:r>
          </a:p>
          <a:p>
            <a:pPr marL="342900" indent="-342900">
              <a:buAutoNum type="arabicPeriod"/>
            </a:pPr>
            <a:r>
              <a:rPr lang="en-US" sz="2400" dirty="0">
                <a:solidFill>
                  <a:schemeClr val="bg2">
                    <a:lumMod val="75000"/>
                  </a:schemeClr>
                </a:solidFill>
              </a:rPr>
              <a:t>Merge paired-reads</a:t>
            </a:r>
          </a:p>
          <a:p>
            <a:pPr marL="342900" indent="-342900">
              <a:buAutoNum type="arabicPeriod"/>
            </a:pPr>
            <a:r>
              <a:rPr lang="en-US" sz="2400" dirty="0">
                <a:solidFill>
                  <a:schemeClr val="bg2">
                    <a:lumMod val="75000"/>
                  </a:schemeClr>
                </a:solidFill>
              </a:rPr>
              <a:t>Remove chimeras</a:t>
            </a:r>
          </a:p>
          <a:p>
            <a:pPr marL="342900" indent="-342900">
              <a:buAutoNum type="arabicPeriod"/>
            </a:pPr>
            <a:r>
              <a:rPr lang="en-US" sz="2400" dirty="0">
                <a:solidFill>
                  <a:schemeClr val="bg2">
                    <a:lumMod val="75000"/>
                  </a:schemeClr>
                </a:solidFill>
              </a:rPr>
              <a:t>Assign taxonomy</a:t>
            </a:r>
          </a:p>
          <a:p>
            <a:pPr marL="342900" indent="-342900">
              <a:buAutoNum type="arabicPeriod"/>
            </a:pPr>
            <a:r>
              <a:rPr lang="en-US" sz="2400" dirty="0">
                <a:solidFill>
                  <a:schemeClr val="bg2">
                    <a:lumMod val="75000"/>
                  </a:schemeClr>
                </a:solidFill>
              </a:rPr>
              <a:t>Generate final tables</a:t>
            </a:r>
          </a:p>
          <a:p>
            <a:pPr marL="342900" indent="-342900">
              <a:buAutoNum type="arabicPeriod"/>
            </a:pPr>
            <a:endParaRPr lang="en-US" sz="2400" dirty="0"/>
          </a:p>
        </p:txBody>
      </p:sp>
      <p:pic>
        <p:nvPicPr>
          <p:cNvPr id="3" name="Picture 2">
            <a:extLst>
              <a:ext uri="{FF2B5EF4-FFF2-40B4-BE49-F238E27FC236}">
                <a16:creationId xmlns:a16="http://schemas.microsoft.com/office/drawing/2014/main" id="{ED5EE497-89A3-4BFE-8EFF-BC8A269AEA1A}"/>
              </a:ext>
            </a:extLst>
          </p:cNvPr>
          <p:cNvPicPr>
            <a:picLocks noChangeAspect="1"/>
          </p:cNvPicPr>
          <p:nvPr/>
        </p:nvPicPr>
        <p:blipFill>
          <a:blip r:embed="rId4"/>
          <a:stretch>
            <a:fillRect/>
          </a:stretch>
        </p:blipFill>
        <p:spPr>
          <a:xfrm>
            <a:off x="5743349" y="685800"/>
            <a:ext cx="6098249" cy="5867400"/>
          </a:xfrm>
          <a:prstGeom prst="rect">
            <a:avLst/>
          </a:prstGeom>
        </p:spPr>
      </p:pic>
    </p:spTree>
    <p:extLst>
      <p:ext uri="{BB962C8B-B14F-4D97-AF65-F5344CB8AC3E}">
        <p14:creationId xmlns:p14="http://schemas.microsoft.com/office/powerpoint/2010/main" val="3548129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9CF3C8-8F2A-0492-C820-B1EF1995DE25}"/>
              </a:ext>
            </a:extLst>
          </p:cNvPr>
          <p:cNvPicPr>
            <a:picLocks noChangeAspect="1"/>
          </p:cNvPicPr>
          <p:nvPr/>
        </p:nvPicPr>
        <p:blipFill>
          <a:blip r:embed="rId3"/>
          <a:stretch>
            <a:fillRect/>
          </a:stretch>
        </p:blipFill>
        <p:spPr>
          <a:xfrm>
            <a:off x="224972" y="288848"/>
            <a:ext cx="4986808" cy="2171324"/>
          </a:xfrm>
          <a:prstGeom prst="rect">
            <a:avLst/>
          </a:prstGeom>
        </p:spPr>
      </p:pic>
      <p:sp>
        <p:nvSpPr>
          <p:cNvPr id="9" name="TextBox 8">
            <a:extLst>
              <a:ext uri="{FF2B5EF4-FFF2-40B4-BE49-F238E27FC236}">
                <a16:creationId xmlns:a16="http://schemas.microsoft.com/office/drawing/2014/main" id="{746FEDBA-8F5F-87E8-8548-67DB69ADB112}"/>
              </a:ext>
            </a:extLst>
          </p:cNvPr>
          <p:cNvSpPr txBox="1"/>
          <p:nvPr/>
        </p:nvSpPr>
        <p:spPr>
          <a:xfrm>
            <a:off x="1416295" y="2505003"/>
            <a:ext cx="4225379" cy="3785652"/>
          </a:xfrm>
          <a:prstGeom prst="rect">
            <a:avLst/>
          </a:prstGeom>
          <a:noFill/>
        </p:spPr>
        <p:txBody>
          <a:bodyPr wrap="square" rtlCol="0">
            <a:spAutoFit/>
          </a:bodyPr>
          <a:lstStyle/>
          <a:p>
            <a:r>
              <a:rPr lang="en-US" sz="2400" dirty="0"/>
              <a:t>Workflow:</a:t>
            </a:r>
          </a:p>
          <a:p>
            <a:pPr marL="342900" indent="-342900">
              <a:buAutoNum type="arabicPeriod"/>
            </a:pPr>
            <a:r>
              <a:rPr lang="en-US" sz="2400" dirty="0">
                <a:solidFill>
                  <a:schemeClr val="bg2">
                    <a:lumMod val="75000"/>
                  </a:schemeClr>
                </a:solidFill>
              </a:rPr>
              <a:t>Organize your directory</a:t>
            </a:r>
          </a:p>
          <a:p>
            <a:pPr marL="342900" indent="-342900">
              <a:buAutoNum type="arabicPeriod"/>
            </a:pPr>
            <a:r>
              <a:rPr lang="en-US" sz="2400" dirty="0"/>
              <a:t>Check quality, filter and trim</a:t>
            </a:r>
          </a:p>
          <a:p>
            <a:pPr marL="342900" indent="-342900">
              <a:buAutoNum type="arabicPeriod"/>
            </a:pPr>
            <a:r>
              <a:rPr lang="en-US" sz="2400" dirty="0">
                <a:solidFill>
                  <a:schemeClr val="bg2">
                    <a:lumMod val="75000"/>
                  </a:schemeClr>
                </a:solidFill>
              </a:rPr>
              <a:t>Learn the error rates</a:t>
            </a:r>
          </a:p>
          <a:p>
            <a:pPr marL="342900" indent="-342900">
              <a:buAutoNum type="arabicPeriod"/>
            </a:pPr>
            <a:r>
              <a:rPr lang="en-US" sz="2400" dirty="0">
                <a:solidFill>
                  <a:schemeClr val="bg2">
                    <a:lumMod val="75000"/>
                  </a:schemeClr>
                </a:solidFill>
              </a:rPr>
              <a:t>Sample Inference</a:t>
            </a:r>
          </a:p>
          <a:p>
            <a:pPr marL="342900" indent="-342900">
              <a:buAutoNum type="arabicPeriod"/>
            </a:pPr>
            <a:r>
              <a:rPr lang="en-US" sz="2400" dirty="0">
                <a:solidFill>
                  <a:schemeClr val="bg2">
                    <a:lumMod val="75000"/>
                  </a:schemeClr>
                </a:solidFill>
              </a:rPr>
              <a:t>Merge paired-reads</a:t>
            </a:r>
          </a:p>
          <a:p>
            <a:pPr marL="342900" indent="-342900">
              <a:buAutoNum type="arabicPeriod"/>
            </a:pPr>
            <a:r>
              <a:rPr lang="en-US" sz="2400" dirty="0">
                <a:solidFill>
                  <a:schemeClr val="bg2">
                    <a:lumMod val="75000"/>
                  </a:schemeClr>
                </a:solidFill>
              </a:rPr>
              <a:t>Remove chimeras</a:t>
            </a:r>
          </a:p>
          <a:p>
            <a:pPr marL="342900" indent="-342900">
              <a:buAutoNum type="arabicPeriod"/>
            </a:pPr>
            <a:r>
              <a:rPr lang="en-US" sz="2400" dirty="0">
                <a:solidFill>
                  <a:schemeClr val="bg2">
                    <a:lumMod val="75000"/>
                  </a:schemeClr>
                </a:solidFill>
              </a:rPr>
              <a:t>Assign taxonomy</a:t>
            </a:r>
          </a:p>
          <a:p>
            <a:pPr marL="342900" indent="-342900">
              <a:buAutoNum type="arabicPeriod"/>
            </a:pPr>
            <a:r>
              <a:rPr lang="en-US" sz="2400" dirty="0">
                <a:solidFill>
                  <a:schemeClr val="bg2">
                    <a:lumMod val="75000"/>
                  </a:schemeClr>
                </a:solidFill>
              </a:rPr>
              <a:t>Generate final tables</a:t>
            </a:r>
          </a:p>
          <a:p>
            <a:pPr marL="342900" indent="-342900">
              <a:buAutoNum type="arabicPeriod"/>
            </a:pPr>
            <a:endParaRPr lang="en-US" sz="2400" dirty="0"/>
          </a:p>
        </p:txBody>
      </p:sp>
      <p:pic>
        <p:nvPicPr>
          <p:cNvPr id="3" name="Picture 2">
            <a:extLst>
              <a:ext uri="{FF2B5EF4-FFF2-40B4-BE49-F238E27FC236}">
                <a16:creationId xmlns:a16="http://schemas.microsoft.com/office/drawing/2014/main" id="{E61D5CAF-1195-B5DC-1A4B-F343DA8D5554}"/>
              </a:ext>
            </a:extLst>
          </p:cNvPr>
          <p:cNvPicPr>
            <a:picLocks noChangeAspect="1"/>
          </p:cNvPicPr>
          <p:nvPr/>
        </p:nvPicPr>
        <p:blipFill>
          <a:blip r:embed="rId4"/>
          <a:stretch>
            <a:fillRect/>
          </a:stretch>
        </p:blipFill>
        <p:spPr>
          <a:xfrm>
            <a:off x="5641674" y="385155"/>
            <a:ext cx="6197852" cy="5905500"/>
          </a:xfrm>
          <a:prstGeom prst="rect">
            <a:avLst/>
          </a:prstGeom>
        </p:spPr>
      </p:pic>
    </p:spTree>
    <p:extLst>
      <p:ext uri="{BB962C8B-B14F-4D97-AF65-F5344CB8AC3E}">
        <p14:creationId xmlns:p14="http://schemas.microsoft.com/office/powerpoint/2010/main" val="2901839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9CF3C8-8F2A-0492-C820-B1EF1995DE25}"/>
              </a:ext>
            </a:extLst>
          </p:cNvPr>
          <p:cNvPicPr>
            <a:picLocks noChangeAspect="1"/>
          </p:cNvPicPr>
          <p:nvPr/>
        </p:nvPicPr>
        <p:blipFill>
          <a:blip r:embed="rId3"/>
          <a:stretch>
            <a:fillRect/>
          </a:stretch>
        </p:blipFill>
        <p:spPr>
          <a:xfrm>
            <a:off x="224972" y="288848"/>
            <a:ext cx="4986808" cy="2171324"/>
          </a:xfrm>
          <a:prstGeom prst="rect">
            <a:avLst/>
          </a:prstGeom>
        </p:spPr>
      </p:pic>
      <p:sp>
        <p:nvSpPr>
          <p:cNvPr id="9" name="TextBox 8">
            <a:extLst>
              <a:ext uri="{FF2B5EF4-FFF2-40B4-BE49-F238E27FC236}">
                <a16:creationId xmlns:a16="http://schemas.microsoft.com/office/drawing/2014/main" id="{746FEDBA-8F5F-87E8-8548-67DB69ADB112}"/>
              </a:ext>
            </a:extLst>
          </p:cNvPr>
          <p:cNvSpPr txBox="1"/>
          <p:nvPr/>
        </p:nvSpPr>
        <p:spPr>
          <a:xfrm>
            <a:off x="1416296" y="2505003"/>
            <a:ext cx="4121862" cy="3785652"/>
          </a:xfrm>
          <a:prstGeom prst="rect">
            <a:avLst/>
          </a:prstGeom>
          <a:noFill/>
        </p:spPr>
        <p:txBody>
          <a:bodyPr wrap="square" rtlCol="0">
            <a:spAutoFit/>
          </a:bodyPr>
          <a:lstStyle/>
          <a:p>
            <a:r>
              <a:rPr lang="en-US" sz="2400" dirty="0"/>
              <a:t>Workflow:</a:t>
            </a:r>
          </a:p>
          <a:p>
            <a:pPr marL="342900" indent="-342900">
              <a:buAutoNum type="arabicPeriod"/>
            </a:pPr>
            <a:r>
              <a:rPr lang="en-US" sz="2400" dirty="0">
                <a:solidFill>
                  <a:schemeClr val="bg2">
                    <a:lumMod val="75000"/>
                  </a:schemeClr>
                </a:solidFill>
              </a:rPr>
              <a:t>Organize your directory</a:t>
            </a:r>
          </a:p>
          <a:p>
            <a:pPr marL="342900" indent="-342900">
              <a:buAutoNum type="arabicPeriod"/>
            </a:pPr>
            <a:r>
              <a:rPr lang="en-US" sz="2400" dirty="0">
                <a:solidFill>
                  <a:schemeClr val="bg2">
                    <a:lumMod val="75000"/>
                  </a:schemeClr>
                </a:solidFill>
              </a:rPr>
              <a:t>Check quality, filter and trim</a:t>
            </a:r>
          </a:p>
          <a:p>
            <a:pPr marL="342900" indent="-342900">
              <a:buAutoNum type="arabicPeriod"/>
            </a:pPr>
            <a:r>
              <a:rPr lang="en-US" sz="2400" dirty="0"/>
              <a:t>Learn the error rates</a:t>
            </a:r>
          </a:p>
          <a:p>
            <a:pPr marL="342900" indent="-342900">
              <a:buAutoNum type="arabicPeriod"/>
            </a:pPr>
            <a:r>
              <a:rPr lang="en-US" sz="2400" dirty="0">
                <a:solidFill>
                  <a:schemeClr val="bg2">
                    <a:lumMod val="75000"/>
                  </a:schemeClr>
                </a:solidFill>
              </a:rPr>
              <a:t>Sample Inference</a:t>
            </a:r>
          </a:p>
          <a:p>
            <a:pPr marL="342900" indent="-342900">
              <a:buAutoNum type="arabicPeriod"/>
            </a:pPr>
            <a:r>
              <a:rPr lang="en-US" sz="2400" dirty="0">
                <a:solidFill>
                  <a:schemeClr val="bg2">
                    <a:lumMod val="75000"/>
                  </a:schemeClr>
                </a:solidFill>
              </a:rPr>
              <a:t>Merge paired-reads</a:t>
            </a:r>
          </a:p>
          <a:p>
            <a:pPr marL="342900" indent="-342900">
              <a:buAutoNum type="arabicPeriod"/>
            </a:pPr>
            <a:r>
              <a:rPr lang="en-US" sz="2400" dirty="0">
                <a:solidFill>
                  <a:schemeClr val="bg2">
                    <a:lumMod val="75000"/>
                  </a:schemeClr>
                </a:solidFill>
              </a:rPr>
              <a:t>Remove chimeras</a:t>
            </a:r>
          </a:p>
          <a:p>
            <a:pPr marL="342900" indent="-342900">
              <a:buAutoNum type="arabicPeriod"/>
            </a:pPr>
            <a:r>
              <a:rPr lang="en-US" sz="2400" dirty="0">
                <a:solidFill>
                  <a:schemeClr val="bg2">
                    <a:lumMod val="75000"/>
                  </a:schemeClr>
                </a:solidFill>
              </a:rPr>
              <a:t>Assign taxonomy</a:t>
            </a:r>
          </a:p>
          <a:p>
            <a:pPr marL="342900" indent="-342900">
              <a:buAutoNum type="arabicPeriod"/>
            </a:pPr>
            <a:r>
              <a:rPr lang="en-US" sz="2400" dirty="0">
                <a:solidFill>
                  <a:schemeClr val="bg2">
                    <a:lumMod val="75000"/>
                  </a:schemeClr>
                </a:solidFill>
              </a:rPr>
              <a:t>Generate final tables</a:t>
            </a:r>
          </a:p>
          <a:p>
            <a:pPr marL="342900" indent="-342900">
              <a:buAutoNum type="arabicPeriod"/>
            </a:pPr>
            <a:endParaRPr lang="en-US" sz="2400" dirty="0"/>
          </a:p>
        </p:txBody>
      </p:sp>
      <p:pic>
        <p:nvPicPr>
          <p:cNvPr id="3" name="Picture 2">
            <a:extLst>
              <a:ext uri="{FF2B5EF4-FFF2-40B4-BE49-F238E27FC236}">
                <a16:creationId xmlns:a16="http://schemas.microsoft.com/office/drawing/2014/main" id="{78326FDF-7BC9-D3BD-2335-CA48B938EA7B}"/>
              </a:ext>
            </a:extLst>
          </p:cNvPr>
          <p:cNvPicPr>
            <a:picLocks noChangeAspect="1"/>
          </p:cNvPicPr>
          <p:nvPr/>
        </p:nvPicPr>
        <p:blipFill>
          <a:blip r:embed="rId4"/>
          <a:stretch>
            <a:fillRect/>
          </a:stretch>
        </p:blipFill>
        <p:spPr>
          <a:xfrm>
            <a:off x="5538157" y="567344"/>
            <a:ext cx="5878779" cy="5886943"/>
          </a:xfrm>
          <a:prstGeom prst="rect">
            <a:avLst/>
          </a:prstGeom>
        </p:spPr>
      </p:pic>
    </p:spTree>
    <p:extLst>
      <p:ext uri="{BB962C8B-B14F-4D97-AF65-F5344CB8AC3E}">
        <p14:creationId xmlns:p14="http://schemas.microsoft.com/office/powerpoint/2010/main" val="224429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9CF3C8-8F2A-0492-C820-B1EF1995DE25}"/>
              </a:ext>
            </a:extLst>
          </p:cNvPr>
          <p:cNvPicPr>
            <a:picLocks noChangeAspect="1"/>
          </p:cNvPicPr>
          <p:nvPr/>
        </p:nvPicPr>
        <p:blipFill>
          <a:blip r:embed="rId3"/>
          <a:stretch>
            <a:fillRect/>
          </a:stretch>
        </p:blipFill>
        <p:spPr>
          <a:xfrm>
            <a:off x="224972" y="288848"/>
            <a:ext cx="4986808" cy="2171324"/>
          </a:xfrm>
          <a:prstGeom prst="rect">
            <a:avLst/>
          </a:prstGeom>
        </p:spPr>
      </p:pic>
      <p:sp>
        <p:nvSpPr>
          <p:cNvPr id="9" name="TextBox 8">
            <a:extLst>
              <a:ext uri="{FF2B5EF4-FFF2-40B4-BE49-F238E27FC236}">
                <a16:creationId xmlns:a16="http://schemas.microsoft.com/office/drawing/2014/main" id="{746FEDBA-8F5F-87E8-8548-67DB69ADB112}"/>
              </a:ext>
            </a:extLst>
          </p:cNvPr>
          <p:cNvSpPr txBox="1"/>
          <p:nvPr/>
        </p:nvSpPr>
        <p:spPr>
          <a:xfrm>
            <a:off x="1416295" y="2505003"/>
            <a:ext cx="4103465" cy="3785652"/>
          </a:xfrm>
          <a:prstGeom prst="rect">
            <a:avLst/>
          </a:prstGeom>
          <a:noFill/>
        </p:spPr>
        <p:txBody>
          <a:bodyPr wrap="square" rtlCol="0">
            <a:spAutoFit/>
          </a:bodyPr>
          <a:lstStyle/>
          <a:p>
            <a:r>
              <a:rPr lang="en-US" sz="2400" dirty="0"/>
              <a:t>Workflow:</a:t>
            </a:r>
          </a:p>
          <a:p>
            <a:pPr marL="342900" indent="-342900">
              <a:buAutoNum type="arabicPeriod"/>
            </a:pPr>
            <a:r>
              <a:rPr lang="en-US" sz="2400" dirty="0">
                <a:solidFill>
                  <a:schemeClr val="bg2">
                    <a:lumMod val="75000"/>
                  </a:schemeClr>
                </a:solidFill>
              </a:rPr>
              <a:t>Organize your directory</a:t>
            </a:r>
          </a:p>
          <a:p>
            <a:pPr marL="342900" indent="-342900">
              <a:buAutoNum type="arabicPeriod"/>
            </a:pPr>
            <a:r>
              <a:rPr lang="en-US" sz="2400" dirty="0">
                <a:solidFill>
                  <a:schemeClr val="bg2">
                    <a:lumMod val="75000"/>
                  </a:schemeClr>
                </a:solidFill>
              </a:rPr>
              <a:t>Check quality, filter and trim</a:t>
            </a:r>
          </a:p>
          <a:p>
            <a:pPr marL="342900" indent="-342900">
              <a:buAutoNum type="arabicPeriod"/>
            </a:pPr>
            <a:r>
              <a:rPr lang="en-US" sz="2400" dirty="0">
                <a:solidFill>
                  <a:schemeClr val="bg2">
                    <a:lumMod val="75000"/>
                  </a:schemeClr>
                </a:solidFill>
              </a:rPr>
              <a:t>Learn the error rates</a:t>
            </a:r>
          </a:p>
          <a:p>
            <a:pPr marL="342900" indent="-342900">
              <a:buAutoNum type="arabicPeriod"/>
            </a:pPr>
            <a:r>
              <a:rPr lang="en-US" sz="2400" dirty="0"/>
              <a:t>Sample Inference</a:t>
            </a:r>
          </a:p>
          <a:p>
            <a:pPr marL="342900" indent="-342900">
              <a:buAutoNum type="arabicPeriod"/>
            </a:pPr>
            <a:r>
              <a:rPr lang="en-US" sz="2400" dirty="0">
                <a:solidFill>
                  <a:schemeClr val="bg2">
                    <a:lumMod val="75000"/>
                  </a:schemeClr>
                </a:solidFill>
              </a:rPr>
              <a:t>Merge paired-reads</a:t>
            </a:r>
          </a:p>
          <a:p>
            <a:pPr marL="342900" indent="-342900">
              <a:buAutoNum type="arabicPeriod"/>
            </a:pPr>
            <a:r>
              <a:rPr lang="en-US" sz="2400" dirty="0">
                <a:solidFill>
                  <a:schemeClr val="bg2">
                    <a:lumMod val="75000"/>
                  </a:schemeClr>
                </a:solidFill>
              </a:rPr>
              <a:t>Remove chimeras</a:t>
            </a:r>
          </a:p>
          <a:p>
            <a:pPr marL="342900" indent="-342900">
              <a:buAutoNum type="arabicPeriod"/>
            </a:pPr>
            <a:r>
              <a:rPr lang="en-US" sz="2400" dirty="0">
                <a:solidFill>
                  <a:schemeClr val="bg2">
                    <a:lumMod val="75000"/>
                  </a:schemeClr>
                </a:solidFill>
              </a:rPr>
              <a:t>Assign taxonomy</a:t>
            </a:r>
          </a:p>
          <a:p>
            <a:pPr marL="342900" indent="-342900">
              <a:buAutoNum type="arabicPeriod"/>
            </a:pPr>
            <a:r>
              <a:rPr lang="en-US" sz="2400" dirty="0">
                <a:solidFill>
                  <a:schemeClr val="bg2">
                    <a:lumMod val="75000"/>
                  </a:schemeClr>
                </a:solidFill>
              </a:rPr>
              <a:t>Generate final tables</a:t>
            </a:r>
          </a:p>
          <a:p>
            <a:pPr marL="342900" indent="-342900">
              <a:buAutoNum type="arabicPeriod"/>
            </a:pPr>
            <a:endParaRPr lang="en-US" sz="2400" dirty="0"/>
          </a:p>
        </p:txBody>
      </p:sp>
      <p:pic>
        <p:nvPicPr>
          <p:cNvPr id="2" name="Picture 1">
            <a:extLst>
              <a:ext uri="{FF2B5EF4-FFF2-40B4-BE49-F238E27FC236}">
                <a16:creationId xmlns:a16="http://schemas.microsoft.com/office/drawing/2014/main" id="{4E4FB87E-E902-ED05-A2E5-96164DB2766E}"/>
              </a:ext>
            </a:extLst>
          </p:cNvPr>
          <p:cNvPicPr>
            <a:picLocks noChangeAspect="1"/>
          </p:cNvPicPr>
          <p:nvPr/>
        </p:nvPicPr>
        <p:blipFill>
          <a:blip r:embed="rId4"/>
          <a:stretch>
            <a:fillRect/>
          </a:stretch>
        </p:blipFill>
        <p:spPr>
          <a:xfrm>
            <a:off x="5519761" y="2177141"/>
            <a:ext cx="5684040" cy="2171323"/>
          </a:xfrm>
          <a:prstGeom prst="rect">
            <a:avLst/>
          </a:prstGeom>
        </p:spPr>
      </p:pic>
    </p:spTree>
    <p:extLst>
      <p:ext uri="{BB962C8B-B14F-4D97-AF65-F5344CB8AC3E}">
        <p14:creationId xmlns:p14="http://schemas.microsoft.com/office/powerpoint/2010/main" val="2883877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9CF3C8-8F2A-0492-C820-B1EF1995DE25}"/>
              </a:ext>
            </a:extLst>
          </p:cNvPr>
          <p:cNvPicPr>
            <a:picLocks noChangeAspect="1"/>
          </p:cNvPicPr>
          <p:nvPr/>
        </p:nvPicPr>
        <p:blipFill>
          <a:blip r:embed="rId2"/>
          <a:stretch>
            <a:fillRect/>
          </a:stretch>
        </p:blipFill>
        <p:spPr>
          <a:xfrm>
            <a:off x="224972" y="288848"/>
            <a:ext cx="4986808" cy="2171324"/>
          </a:xfrm>
          <a:prstGeom prst="rect">
            <a:avLst/>
          </a:prstGeom>
        </p:spPr>
      </p:pic>
      <p:sp>
        <p:nvSpPr>
          <p:cNvPr id="9" name="TextBox 8">
            <a:extLst>
              <a:ext uri="{FF2B5EF4-FFF2-40B4-BE49-F238E27FC236}">
                <a16:creationId xmlns:a16="http://schemas.microsoft.com/office/drawing/2014/main" id="{746FEDBA-8F5F-87E8-8548-67DB69ADB112}"/>
              </a:ext>
            </a:extLst>
          </p:cNvPr>
          <p:cNvSpPr txBox="1"/>
          <p:nvPr/>
        </p:nvSpPr>
        <p:spPr>
          <a:xfrm>
            <a:off x="1416295" y="2505003"/>
            <a:ext cx="4346149" cy="3785652"/>
          </a:xfrm>
          <a:prstGeom prst="rect">
            <a:avLst/>
          </a:prstGeom>
          <a:noFill/>
        </p:spPr>
        <p:txBody>
          <a:bodyPr wrap="square" rtlCol="0">
            <a:spAutoFit/>
          </a:bodyPr>
          <a:lstStyle/>
          <a:p>
            <a:r>
              <a:rPr lang="en-US" sz="2400" dirty="0"/>
              <a:t>Workflow:</a:t>
            </a:r>
          </a:p>
          <a:p>
            <a:pPr marL="342900" indent="-342900">
              <a:buAutoNum type="arabicPeriod"/>
            </a:pPr>
            <a:r>
              <a:rPr lang="en-US" sz="2400" dirty="0">
                <a:solidFill>
                  <a:schemeClr val="bg2">
                    <a:lumMod val="75000"/>
                  </a:schemeClr>
                </a:solidFill>
              </a:rPr>
              <a:t>Organize your directory</a:t>
            </a:r>
          </a:p>
          <a:p>
            <a:pPr marL="342900" indent="-342900">
              <a:buAutoNum type="arabicPeriod"/>
            </a:pPr>
            <a:r>
              <a:rPr lang="en-US" sz="2400" dirty="0">
                <a:solidFill>
                  <a:schemeClr val="bg2">
                    <a:lumMod val="75000"/>
                  </a:schemeClr>
                </a:solidFill>
              </a:rPr>
              <a:t>Check quality, filter and trim</a:t>
            </a:r>
          </a:p>
          <a:p>
            <a:pPr marL="342900" indent="-342900">
              <a:buAutoNum type="arabicPeriod"/>
            </a:pPr>
            <a:r>
              <a:rPr lang="en-US" sz="2400" dirty="0">
                <a:solidFill>
                  <a:schemeClr val="bg2">
                    <a:lumMod val="75000"/>
                  </a:schemeClr>
                </a:solidFill>
              </a:rPr>
              <a:t>Learn the error rates</a:t>
            </a:r>
          </a:p>
          <a:p>
            <a:pPr marL="342900" indent="-342900">
              <a:buAutoNum type="arabicPeriod"/>
            </a:pPr>
            <a:r>
              <a:rPr lang="en-US" sz="2400" dirty="0">
                <a:solidFill>
                  <a:schemeClr val="bg2">
                    <a:lumMod val="75000"/>
                  </a:schemeClr>
                </a:solidFill>
              </a:rPr>
              <a:t>Sample Inference</a:t>
            </a:r>
          </a:p>
          <a:p>
            <a:pPr marL="342900" indent="-342900">
              <a:buAutoNum type="arabicPeriod"/>
            </a:pPr>
            <a:r>
              <a:rPr lang="en-US" sz="2400" dirty="0"/>
              <a:t>Merge paired-reads</a:t>
            </a:r>
          </a:p>
          <a:p>
            <a:pPr marL="342900" indent="-342900">
              <a:buAutoNum type="arabicPeriod"/>
            </a:pPr>
            <a:r>
              <a:rPr lang="en-US" sz="2400" dirty="0">
                <a:solidFill>
                  <a:schemeClr val="bg2">
                    <a:lumMod val="75000"/>
                  </a:schemeClr>
                </a:solidFill>
              </a:rPr>
              <a:t>Remove chimeras</a:t>
            </a:r>
          </a:p>
          <a:p>
            <a:pPr marL="342900" indent="-342900">
              <a:buAutoNum type="arabicPeriod"/>
            </a:pPr>
            <a:r>
              <a:rPr lang="en-US" sz="2400" dirty="0">
                <a:solidFill>
                  <a:schemeClr val="bg2">
                    <a:lumMod val="75000"/>
                  </a:schemeClr>
                </a:solidFill>
              </a:rPr>
              <a:t>Assign taxonomy</a:t>
            </a:r>
          </a:p>
          <a:p>
            <a:pPr marL="342900" indent="-342900">
              <a:buAutoNum type="arabicPeriod"/>
            </a:pPr>
            <a:r>
              <a:rPr lang="en-US" sz="2400" dirty="0">
                <a:solidFill>
                  <a:schemeClr val="bg2">
                    <a:lumMod val="75000"/>
                  </a:schemeClr>
                </a:solidFill>
              </a:rPr>
              <a:t>Generate final tables</a:t>
            </a:r>
          </a:p>
          <a:p>
            <a:pPr marL="342900" indent="-342900">
              <a:buAutoNum type="arabicPeriod"/>
            </a:pPr>
            <a:endParaRPr lang="en-US" sz="2400" dirty="0"/>
          </a:p>
        </p:txBody>
      </p:sp>
      <p:pic>
        <p:nvPicPr>
          <p:cNvPr id="3" name="Picture 2" descr="NGmerge: merging paired-end reads via novel empirically-derived models of  sequencing errors | BMC Bioinformatics | Full Text">
            <a:extLst>
              <a:ext uri="{FF2B5EF4-FFF2-40B4-BE49-F238E27FC236}">
                <a16:creationId xmlns:a16="http://schemas.microsoft.com/office/drawing/2014/main" id="{72947C8A-214E-5703-9314-5A56172ECA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52" r="50000"/>
          <a:stretch/>
        </p:blipFill>
        <p:spPr bwMode="auto">
          <a:xfrm>
            <a:off x="7143159" y="1654688"/>
            <a:ext cx="3795483" cy="4586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459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9CF3C8-8F2A-0492-C820-B1EF1995DE25}"/>
              </a:ext>
            </a:extLst>
          </p:cNvPr>
          <p:cNvPicPr>
            <a:picLocks noChangeAspect="1"/>
          </p:cNvPicPr>
          <p:nvPr/>
        </p:nvPicPr>
        <p:blipFill>
          <a:blip r:embed="rId2"/>
          <a:stretch>
            <a:fillRect/>
          </a:stretch>
        </p:blipFill>
        <p:spPr>
          <a:xfrm>
            <a:off x="224972" y="288848"/>
            <a:ext cx="4986808" cy="2171324"/>
          </a:xfrm>
          <a:prstGeom prst="rect">
            <a:avLst/>
          </a:prstGeom>
        </p:spPr>
      </p:pic>
      <p:sp>
        <p:nvSpPr>
          <p:cNvPr id="9" name="TextBox 8">
            <a:extLst>
              <a:ext uri="{FF2B5EF4-FFF2-40B4-BE49-F238E27FC236}">
                <a16:creationId xmlns:a16="http://schemas.microsoft.com/office/drawing/2014/main" id="{746FEDBA-8F5F-87E8-8548-67DB69ADB112}"/>
              </a:ext>
            </a:extLst>
          </p:cNvPr>
          <p:cNvSpPr txBox="1"/>
          <p:nvPr/>
        </p:nvSpPr>
        <p:spPr>
          <a:xfrm>
            <a:off x="1416295" y="2505003"/>
            <a:ext cx="4432413" cy="3785652"/>
          </a:xfrm>
          <a:prstGeom prst="rect">
            <a:avLst/>
          </a:prstGeom>
          <a:noFill/>
        </p:spPr>
        <p:txBody>
          <a:bodyPr wrap="square" rtlCol="0">
            <a:spAutoFit/>
          </a:bodyPr>
          <a:lstStyle/>
          <a:p>
            <a:r>
              <a:rPr lang="en-US" sz="2400" dirty="0"/>
              <a:t>Workflow:</a:t>
            </a:r>
          </a:p>
          <a:p>
            <a:pPr marL="342900" indent="-342900">
              <a:buAutoNum type="arabicPeriod"/>
            </a:pPr>
            <a:r>
              <a:rPr lang="en-US" sz="2400" dirty="0">
                <a:solidFill>
                  <a:schemeClr val="bg2">
                    <a:lumMod val="75000"/>
                  </a:schemeClr>
                </a:solidFill>
              </a:rPr>
              <a:t>Organize your directory</a:t>
            </a:r>
          </a:p>
          <a:p>
            <a:pPr marL="342900" indent="-342900">
              <a:buAutoNum type="arabicPeriod"/>
            </a:pPr>
            <a:r>
              <a:rPr lang="en-US" sz="2400" dirty="0">
                <a:solidFill>
                  <a:schemeClr val="bg2">
                    <a:lumMod val="75000"/>
                  </a:schemeClr>
                </a:solidFill>
              </a:rPr>
              <a:t>Check quality, filter and trim</a:t>
            </a:r>
          </a:p>
          <a:p>
            <a:pPr marL="342900" indent="-342900">
              <a:buAutoNum type="arabicPeriod"/>
            </a:pPr>
            <a:r>
              <a:rPr lang="en-US" sz="2400" dirty="0">
                <a:solidFill>
                  <a:schemeClr val="bg2">
                    <a:lumMod val="75000"/>
                  </a:schemeClr>
                </a:solidFill>
              </a:rPr>
              <a:t>Learn the error rates</a:t>
            </a:r>
          </a:p>
          <a:p>
            <a:pPr marL="342900" indent="-342900">
              <a:buAutoNum type="arabicPeriod"/>
            </a:pPr>
            <a:r>
              <a:rPr lang="en-US" sz="2400" dirty="0">
                <a:solidFill>
                  <a:schemeClr val="bg2">
                    <a:lumMod val="75000"/>
                  </a:schemeClr>
                </a:solidFill>
              </a:rPr>
              <a:t>Sample Inference</a:t>
            </a:r>
          </a:p>
          <a:p>
            <a:pPr marL="342900" indent="-342900">
              <a:buAutoNum type="arabicPeriod"/>
            </a:pPr>
            <a:r>
              <a:rPr lang="en-US" sz="2400" dirty="0">
                <a:solidFill>
                  <a:schemeClr val="bg2">
                    <a:lumMod val="75000"/>
                  </a:schemeClr>
                </a:solidFill>
              </a:rPr>
              <a:t>Merge paired-reads</a:t>
            </a:r>
          </a:p>
          <a:p>
            <a:pPr marL="342900" indent="-342900">
              <a:buAutoNum type="arabicPeriod"/>
            </a:pPr>
            <a:r>
              <a:rPr lang="en-US" sz="2400" dirty="0"/>
              <a:t>Remove chimeras</a:t>
            </a:r>
          </a:p>
          <a:p>
            <a:pPr marL="342900" indent="-342900">
              <a:buAutoNum type="arabicPeriod"/>
            </a:pPr>
            <a:r>
              <a:rPr lang="en-US" sz="2400" dirty="0">
                <a:solidFill>
                  <a:schemeClr val="bg2">
                    <a:lumMod val="75000"/>
                  </a:schemeClr>
                </a:solidFill>
              </a:rPr>
              <a:t>Assign taxonomy</a:t>
            </a:r>
          </a:p>
          <a:p>
            <a:pPr marL="342900" indent="-342900">
              <a:buAutoNum type="arabicPeriod"/>
            </a:pPr>
            <a:r>
              <a:rPr lang="en-US" sz="2400" dirty="0">
                <a:solidFill>
                  <a:schemeClr val="bg2">
                    <a:lumMod val="75000"/>
                  </a:schemeClr>
                </a:solidFill>
              </a:rPr>
              <a:t>Generate final tables</a:t>
            </a:r>
          </a:p>
          <a:p>
            <a:pPr marL="342900" indent="-342900">
              <a:buAutoNum type="arabicPeriod"/>
            </a:pPr>
            <a:endParaRPr lang="en-US" sz="2400" dirty="0"/>
          </a:p>
        </p:txBody>
      </p:sp>
      <p:pic>
        <p:nvPicPr>
          <p:cNvPr id="2" name="Picture 4" descr="Comparison of chimeras generated by PCR and those hypothetically generated during the PacBio library preparation. (a) PCR-generated chimeras are typically created when an aborted amplicon acts as a primer for a heterologous template. Subsequent chimeras are about the same length as the non-chimeric amplicon and contain the forward (for.) and reverse (rev.) primer sequence at each end of the amplicon. (b) PacBio-generated chimeras originate during the adaptor ligation step. The length of these chimeras is measured in multiples of non-chimeric amplicon length, and they contain multiple forward and reverse primer sequences (found at the beginning and end of each segment).">
            <a:extLst>
              <a:ext uri="{FF2B5EF4-FFF2-40B4-BE49-F238E27FC236}">
                <a16:creationId xmlns:a16="http://schemas.microsoft.com/office/drawing/2014/main" id="{810B5020-813E-4003-130D-9E1D6598B5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764" r="60871"/>
          <a:stretch/>
        </p:blipFill>
        <p:spPr bwMode="auto">
          <a:xfrm>
            <a:off x="6839217" y="1611086"/>
            <a:ext cx="3936487" cy="3936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470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9CF3C8-8F2A-0492-C820-B1EF1995DE25}"/>
              </a:ext>
            </a:extLst>
          </p:cNvPr>
          <p:cNvPicPr>
            <a:picLocks noChangeAspect="1"/>
          </p:cNvPicPr>
          <p:nvPr/>
        </p:nvPicPr>
        <p:blipFill>
          <a:blip r:embed="rId2"/>
          <a:stretch>
            <a:fillRect/>
          </a:stretch>
        </p:blipFill>
        <p:spPr>
          <a:xfrm>
            <a:off x="224972" y="288848"/>
            <a:ext cx="4986808" cy="2171324"/>
          </a:xfrm>
          <a:prstGeom prst="rect">
            <a:avLst/>
          </a:prstGeom>
        </p:spPr>
      </p:pic>
      <p:sp>
        <p:nvSpPr>
          <p:cNvPr id="9" name="TextBox 8">
            <a:extLst>
              <a:ext uri="{FF2B5EF4-FFF2-40B4-BE49-F238E27FC236}">
                <a16:creationId xmlns:a16="http://schemas.microsoft.com/office/drawing/2014/main" id="{746FEDBA-8F5F-87E8-8548-67DB69ADB112}"/>
              </a:ext>
            </a:extLst>
          </p:cNvPr>
          <p:cNvSpPr txBox="1"/>
          <p:nvPr/>
        </p:nvSpPr>
        <p:spPr>
          <a:xfrm>
            <a:off x="1416295" y="2505003"/>
            <a:ext cx="4225379" cy="3785652"/>
          </a:xfrm>
          <a:prstGeom prst="rect">
            <a:avLst/>
          </a:prstGeom>
          <a:noFill/>
        </p:spPr>
        <p:txBody>
          <a:bodyPr wrap="square" rtlCol="0">
            <a:spAutoFit/>
          </a:bodyPr>
          <a:lstStyle/>
          <a:p>
            <a:r>
              <a:rPr lang="en-US" sz="2400" dirty="0"/>
              <a:t>Workflow:</a:t>
            </a:r>
          </a:p>
          <a:p>
            <a:pPr marL="342900" indent="-342900">
              <a:buAutoNum type="arabicPeriod"/>
            </a:pPr>
            <a:r>
              <a:rPr lang="en-US" sz="2400" dirty="0">
                <a:solidFill>
                  <a:schemeClr val="bg2">
                    <a:lumMod val="75000"/>
                  </a:schemeClr>
                </a:solidFill>
              </a:rPr>
              <a:t>Organize your directory</a:t>
            </a:r>
          </a:p>
          <a:p>
            <a:pPr marL="342900" indent="-342900">
              <a:buAutoNum type="arabicPeriod"/>
            </a:pPr>
            <a:r>
              <a:rPr lang="en-US" sz="2400" dirty="0">
                <a:solidFill>
                  <a:schemeClr val="bg2">
                    <a:lumMod val="75000"/>
                  </a:schemeClr>
                </a:solidFill>
              </a:rPr>
              <a:t>Check quality, filter and trim</a:t>
            </a:r>
          </a:p>
          <a:p>
            <a:pPr marL="342900" indent="-342900">
              <a:buAutoNum type="arabicPeriod"/>
            </a:pPr>
            <a:r>
              <a:rPr lang="en-US" sz="2400" dirty="0">
                <a:solidFill>
                  <a:schemeClr val="bg2">
                    <a:lumMod val="75000"/>
                  </a:schemeClr>
                </a:solidFill>
              </a:rPr>
              <a:t>Learn the error rates</a:t>
            </a:r>
          </a:p>
          <a:p>
            <a:pPr marL="342900" indent="-342900">
              <a:buAutoNum type="arabicPeriod"/>
            </a:pPr>
            <a:r>
              <a:rPr lang="en-US" sz="2400" dirty="0">
                <a:solidFill>
                  <a:schemeClr val="bg2">
                    <a:lumMod val="75000"/>
                  </a:schemeClr>
                </a:solidFill>
              </a:rPr>
              <a:t>Sample Inference</a:t>
            </a:r>
          </a:p>
          <a:p>
            <a:pPr marL="342900" indent="-342900">
              <a:buAutoNum type="arabicPeriod"/>
            </a:pPr>
            <a:r>
              <a:rPr lang="en-US" sz="2400" dirty="0">
                <a:solidFill>
                  <a:schemeClr val="bg2">
                    <a:lumMod val="75000"/>
                  </a:schemeClr>
                </a:solidFill>
              </a:rPr>
              <a:t>Merge paired-reads</a:t>
            </a:r>
          </a:p>
          <a:p>
            <a:pPr marL="342900" indent="-342900">
              <a:buAutoNum type="arabicPeriod"/>
            </a:pPr>
            <a:r>
              <a:rPr lang="en-US" sz="2400" dirty="0">
                <a:solidFill>
                  <a:schemeClr val="bg2">
                    <a:lumMod val="75000"/>
                  </a:schemeClr>
                </a:solidFill>
              </a:rPr>
              <a:t>Remove chimeras</a:t>
            </a:r>
          </a:p>
          <a:p>
            <a:pPr marL="342900" indent="-342900">
              <a:buAutoNum type="arabicPeriod"/>
            </a:pPr>
            <a:r>
              <a:rPr lang="en-US" sz="2400" dirty="0"/>
              <a:t>Assign taxonomy</a:t>
            </a:r>
          </a:p>
          <a:p>
            <a:pPr marL="342900" indent="-342900">
              <a:buAutoNum type="arabicPeriod"/>
            </a:pPr>
            <a:r>
              <a:rPr lang="en-US" sz="2400" dirty="0">
                <a:solidFill>
                  <a:schemeClr val="bg2">
                    <a:lumMod val="75000"/>
                  </a:schemeClr>
                </a:solidFill>
              </a:rPr>
              <a:t>Generate final tables</a:t>
            </a:r>
          </a:p>
          <a:p>
            <a:pPr marL="342900" indent="-342900">
              <a:buAutoNum type="arabicPeriod"/>
            </a:pPr>
            <a:endParaRPr lang="en-US" sz="2400" dirty="0"/>
          </a:p>
        </p:txBody>
      </p:sp>
      <p:pic>
        <p:nvPicPr>
          <p:cNvPr id="2" name="Picture 1">
            <a:extLst>
              <a:ext uri="{FF2B5EF4-FFF2-40B4-BE49-F238E27FC236}">
                <a16:creationId xmlns:a16="http://schemas.microsoft.com/office/drawing/2014/main" id="{65337E06-B692-2C51-0162-DCB81C231BFA}"/>
              </a:ext>
            </a:extLst>
          </p:cNvPr>
          <p:cNvPicPr>
            <a:picLocks noChangeAspect="1"/>
          </p:cNvPicPr>
          <p:nvPr/>
        </p:nvPicPr>
        <p:blipFill>
          <a:blip r:embed="rId3"/>
          <a:stretch>
            <a:fillRect/>
          </a:stretch>
        </p:blipFill>
        <p:spPr>
          <a:xfrm>
            <a:off x="5498757" y="2912274"/>
            <a:ext cx="6310184" cy="2213677"/>
          </a:xfrm>
          <a:prstGeom prst="rect">
            <a:avLst/>
          </a:prstGeom>
        </p:spPr>
      </p:pic>
    </p:spTree>
    <p:extLst>
      <p:ext uri="{BB962C8B-B14F-4D97-AF65-F5344CB8AC3E}">
        <p14:creationId xmlns:p14="http://schemas.microsoft.com/office/powerpoint/2010/main" val="2179704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9CF3C8-8F2A-0492-C820-B1EF1995DE25}"/>
              </a:ext>
            </a:extLst>
          </p:cNvPr>
          <p:cNvPicPr>
            <a:picLocks noChangeAspect="1"/>
          </p:cNvPicPr>
          <p:nvPr/>
        </p:nvPicPr>
        <p:blipFill>
          <a:blip r:embed="rId3"/>
          <a:stretch>
            <a:fillRect/>
          </a:stretch>
        </p:blipFill>
        <p:spPr>
          <a:xfrm>
            <a:off x="224972" y="288848"/>
            <a:ext cx="4986808" cy="2171324"/>
          </a:xfrm>
          <a:prstGeom prst="rect">
            <a:avLst/>
          </a:prstGeom>
        </p:spPr>
      </p:pic>
      <p:sp>
        <p:nvSpPr>
          <p:cNvPr id="9" name="TextBox 8">
            <a:extLst>
              <a:ext uri="{FF2B5EF4-FFF2-40B4-BE49-F238E27FC236}">
                <a16:creationId xmlns:a16="http://schemas.microsoft.com/office/drawing/2014/main" id="{746FEDBA-8F5F-87E8-8548-67DB69ADB112}"/>
              </a:ext>
            </a:extLst>
          </p:cNvPr>
          <p:cNvSpPr txBox="1"/>
          <p:nvPr/>
        </p:nvSpPr>
        <p:spPr>
          <a:xfrm>
            <a:off x="1416295" y="2505003"/>
            <a:ext cx="4087357" cy="3785652"/>
          </a:xfrm>
          <a:prstGeom prst="rect">
            <a:avLst/>
          </a:prstGeom>
          <a:noFill/>
        </p:spPr>
        <p:txBody>
          <a:bodyPr wrap="square" rtlCol="0">
            <a:spAutoFit/>
          </a:bodyPr>
          <a:lstStyle/>
          <a:p>
            <a:r>
              <a:rPr lang="en-US" sz="2400" dirty="0"/>
              <a:t>Workflow:</a:t>
            </a:r>
          </a:p>
          <a:p>
            <a:pPr marL="342900" indent="-342900">
              <a:buAutoNum type="arabicPeriod"/>
            </a:pPr>
            <a:r>
              <a:rPr lang="en-US" sz="2400" dirty="0">
                <a:solidFill>
                  <a:schemeClr val="bg2">
                    <a:lumMod val="75000"/>
                  </a:schemeClr>
                </a:solidFill>
              </a:rPr>
              <a:t>Organize your directory</a:t>
            </a:r>
          </a:p>
          <a:p>
            <a:pPr marL="342900" indent="-342900">
              <a:buAutoNum type="arabicPeriod"/>
            </a:pPr>
            <a:r>
              <a:rPr lang="en-US" sz="2400" dirty="0">
                <a:solidFill>
                  <a:schemeClr val="bg2">
                    <a:lumMod val="75000"/>
                  </a:schemeClr>
                </a:solidFill>
              </a:rPr>
              <a:t>Check quality, filter and trim</a:t>
            </a:r>
          </a:p>
          <a:p>
            <a:pPr marL="342900" indent="-342900">
              <a:buAutoNum type="arabicPeriod"/>
            </a:pPr>
            <a:r>
              <a:rPr lang="en-US" sz="2400" dirty="0">
                <a:solidFill>
                  <a:schemeClr val="bg2">
                    <a:lumMod val="75000"/>
                  </a:schemeClr>
                </a:solidFill>
              </a:rPr>
              <a:t>Learn the error rates</a:t>
            </a:r>
          </a:p>
          <a:p>
            <a:pPr marL="342900" indent="-342900">
              <a:buAutoNum type="arabicPeriod"/>
            </a:pPr>
            <a:r>
              <a:rPr lang="en-US" sz="2400" dirty="0">
                <a:solidFill>
                  <a:schemeClr val="bg2">
                    <a:lumMod val="75000"/>
                  </a:schemeClr>
                </a:solidFill>
              </a:rPr>
              <a:t>Sample Inference</a:t>
            </a:r>
          </a:p>
          <a:p>
            <a:pPr marL="342900" indent="-342900">
              <a:buAutoNum type="arabicPeriod"/>
            </a:pPr>
            <a:r>
              <a:rPr lang="en-US" sz="2400" dirty="0">
                <a:solidFill>
                  <a:schemeClr val="bg2">
                    <a:lumMod val="75000"/>
                  </a:schemeClr>
                </a:solidFill>
              </a:rPr>
              <a:t>Merge paired-reads</a:t>
            </a:r>
          </a:p>
          <a:p>
            <a:pPr marL="342900" indent="-342900">
              <a:buAutoNum type="arabicPeriod"/>
            </a:pPr>
            <a:r>
              <a:rPr lang="en-US" sz="2400" dirty="0">
                <a:solidFill>
                  <a:schemeClr val="bg2">
                    <a:lumMod val="75000"/>
                  </a:schemeClr>
                </a:solidFill>
              </a:rPr>
              <a:t>Remove chimeras</a:t>
            </a:r>
          </a:p>
          <a:p>
            <a:pPr marL="342900" indent="-342900">
              <a:buAutoNum type="arabicPeriod"/>
            </a:pPr>
            <a:r>
              <a:rPr lang="en-US" sz="2400" dirty="0">
                <a:solidFill>
                  <a:schemeClr val="bg2">
                    <a:lumMod val="75000"/>
                  </a:schemeClr>
                </a:solidFill>
              </a:rPr>
              <a:t>Assign taxonomy</a:t>
            </a:r>
          </a:p>
          <a:p>
            <a:pPr marL="342900" indent="-342900">
              <a:buAutoNum type="arabicPeriod"/>
            </a:pPr>
            <a:r>
              <a:rPr lang="en-US" sz="2400" dirty="0"/>
              <a:t>Generate final tables</a:t>
            </a:r>
          </a:p>
          <a:p>
            <a:pPr marL="342900" indent="-342900">
              <a:buAutoNum type="arabicPeriod"/>
            </a:pPr>
            <a:endParaRPr lang="en-US" sz="2400" dirty="0"/>
          </a:p>
        </p:txBody>
      </p:sp>
      <p:pic>
        <p:nvPicPr>
          <p:cNvPr id="2" name="Picture 1">
            <a:extLst>
              <a:ext uri="{FF2B5EF4-FFF2-40B4-BE49-F238E27FC236}">
                <a16:creationId xmlns:a16="http://schemas.microsoft.com/office/drawing/2014/main" id="{26986DD5-FC47-1967-358A-4B764EB8EE1B}"/>
              </a:ext>
            </a:extLst>
          </p:cNvPr>
          <p:cNvPicPr>
            <a:picLocks noChangeAspect="1"/>
          </p:cNvPicPr>
          <p:nvPr/>
        </p:nvPicPr>
        <p:blipFill>
          <a:blip r:embed="rId4"/>
          <a:stretch>
            <a:fillRect/>
          </a:stretch>
        </p:blipFill>
        <p:spPr>
          <a:xfrm>
            <a:off x="6994071" y="970247"/>
            <a:ext cx="2641600" cy="2908300"/>
          </a:xfrm>
          <a:prstGeom prst="rect">
            <a:avLst/>
          </a:prstGeom>
        </p:spPr>
      </p:pic>
      <p:sp>
        <p:nvSpPr>
          <p:cNvPr id="4" name="TextBox 3">
            <a:extLst>
              <a:ext uri="{FF2B5EF4-FFF2-40B4-BE49-F238E27FC236}">
                <a16:creationId xmlns:a16="http://schemas.microsoft.com/office/drawing/2014/main" id="{C44152A7-9489-B0CD-5A88-445CFAC9D4EA}"/>
              </a:ext>
            </a:extLst>
          </p:cNvPr>
          <p:cNvSpPr txBox="1"/>
          <p:nvPr/>
        </p:nvSpPr>
        <p:spPr>
          <a:xfrm>
            <a:off x="7455950" y="538533"/>
            <a:ext cx="1717843" cy="369332"/>
          </a:xfrm>
          <a:prstGeom prst="rect">
            <a:avLst/>
          </a:prstGeom>
          <a:noFill/>
        </p:spPr>
        <p:txBody>
          <a:bodyPr wrap="none" rtlCol="0">
            <a:spAutoFit/>
          </a:bodyPr>
          <a:lstStyle/>
          <a:p>
            <a:r>
              <a:rPr lang="en-US" dirty="0"/>
              <a:t>ASV Count Table</a:t>
            </a:r>
          </a:p>
        </p:txBody>
      </p:sp>
      <p:pic>
        <p:nvPicPr>
          <p:cNvPr id="5" name="Picture 4">
            <a:extLst>
              <a:ext uri="{FF2B5EF4-FFF2-40B4-BE49-F238E27FC236}">
                <a16:creationId xmlns:a16="http://schemas.microsoft.com/office/drawing/2014/main" id="{3018A181-5889-92C9-5025-B63CC0FDDA83}"/>
              </a:ext>
            </a:extLst>
          </p:cNvPr>
          <p:cNvPicPr>
            <a:picLocks noChangeAspect="1"/>
          </p:cNvPicPr>
          <p:nvPr/>
        </p:nvPicPr>
        <p:blipFill>
          <a:blip r:embed="rId5"/>
          <a:stretch>
            <a:fillRect/>
          </a:stretch>
        </p:blipFill>
        <p:spPr>
          <a:xfrm>
            <a:off x="5050971" y="4661369"/>
            <a:ext cx="6527800" cy="1382238"/>
          </a:xfrm>
          <a:prstGeom prst="rect">
            <a:avLst/>
          </a:prstGeom>
        </p:spPr>
      </p:pic>
      <p:sp>
        <p:nvSpPr>
          <p:cNvPr id="7" name="TextBox 6">
            <a:extLst>
              <a:ext uri="{FF2B5EF4-FFF2-40B4-BE49-F238E27FC236}">
                <a16:creationId xmlns:a16="http://schemas.microsoft.com/office/drawing/2014/main" id="{B04C135F-7746-07DD-2401-81D5FCC4D418}"/>
              </a:ext>
            </a:extLst>
          </p:cNvPr>
          <p:cNvSpPr txBox="1"/>
          <p:nvPr/>
        </p:nvSpPr>
        <p:spPr>
          <a:xfrm>
            <a:off x="7533568" y="4125595"/>
            <a:ext cx="1562607" cy="369332"/>
          </a:xfrm>
          <a:prstGeom prst="rect">
            <a:avLst/>
          </a:prstGeom>
          <a:noFill/>
        </p:spPr>
        <p:txBody>
          <a:bodyPr wrap="none" rtlCol="0">
            <a:spAutoFit/>
          </a:bodyPr>
          <a:lstStyle/>
          <a:p>
            <a:r>
              <a:rPr lang="en-US" dirty="0"/>
              <a:t>ASV Taxa Table</a:t>
            </a:r>
          </a:p>
        </p:txBody>
      </p:sp>
    </p:spTree>
    <p:extLst>
      <p:ext uri="{BB962C8B-B14F-4D97-AF65-F5344CB8AC3E}">
        <p14:creationId xmlns:p14="http://schemas.microsoft.com/office/powerpoint/2010/main" val="1267089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CC58C-96BF-497C-4C96-2E048FBC91DA}"/>
              </a:ext>
            </a:extLst>
          </p:cNvPr>
          <p:cNvSpPr>
            <a:spLocks noGrp="1"/>
          </p:cNvSpPr>
          <p:nvPr>
            <p:ph type="title"/>
          </p:nvPr>
        </p:nvSpPr>
        <p:spPr/>
        <p:txBody>
          <a:bodyPr>
            <a:normAutofit/>
          </a:bodyPr>
          <a:lstStyle/>
          <a:p>
            <a:pPr algn="ctr"/>
            <a:r>
              <a:rPr lang="en-US" sz="4000" dirty="0">
                <a:latin typeface="Helvetica" pitchFamily="2" charset="0"/>
              </a:rPr>
              <a:t>Microbiome Analysis</a:t>
            </a:r>
          </a:p>
        </p:txBody>
      </p:sp>
      <p:sp>
        <p:nvSpPr>
          <p:cNvPr id="4" name="Right Arrow 3">
            <a:extLst>
              <a:ext uri="{FF2B5EF4-FFF2-40B4-BE49-F238E27FC236}">
                <a16:creationId xmlns:a16="http://schemas.microsoft.com/office/drawing/2014/main" id="{2F3BA7CC-2958-78CA-476F-B7B260B248C6}"/>
              </a:ext>
            </a:extLst>
          </p:cNvPr>
          <p:cNvSpPr/>
          <p:nvPr/>
        </p:nvSpPr>
        <p:spPr>
          <a:xfrm>
            <a:off x="838200" y="2212255"/>
            <a:ext cx="10383982" cy="1108363"/>
          </a:xfrm>
          <a:prstGeom prst="rightArrow">
            <a:avLst>
              <a:gd name="adj1" fmla="val 50000"/>
              <a:gd name="adj2" fmla="val 5525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pitchFamily="2" charset="0"/>
            </a:endParaRPr>
          </a:p>
        </p:txBody>
      </p:sp>
      <p:sp>
        <p:nvSpPr>
          <p:cNvPr id="5" name="TextBox 4">
            <a:extLst>
              <a:ext uri="{FF2B5EF4-FFF2-40B4-BE49-F238E27FC236}">
                <a16:creationId xmlns:a16="http://schemas.microsoft.com/office/drawing/2014/main" id="{54F4E348-2E2E-6388-BA39-1DABCD2F5D7A}"/>
              </a:ext>
            </a:extLst>
          </p:cNvPr>
          <p:cNvSpPr txBox="1"/>
          <p:nvPr/>
        </p:nvSpPr>
        <p:spPr>
          <a:xfrm>
            <a:off x="1286267" y="1896968"/>
            <a:ext cx="755335" cy="338554"/>
          </a:xfrm>
          <a:prstGeom prst="rect">
            <a:avLst/>
          </a:prstGeom>
          <a:noFill/>
        </p:spPr>
        <p:txBody>
          <a:bodyPr wrap="none" rtlCol="0">
            <a:spAutoFit/>
          </a:bodyPr>
          <a:lstStyle/>
          <a:p>
            <a:pPr algn="ctr"/>
            <a:r>
              <a:rPr lang="en-US" sz="1600" b="1" dirty="0">
                <a:latin typeface="Helvetica" pitchFamily="2" charset="0"/>
              </a:rPr>
              <a:t>Part 1</a:t>
            </a:r>
          </a:p>
        </p:txBody>
      </p:sp>
      <p:sp>
        <p:nvSpPr>
          <p:cNvPr id="6" name="TextBox 5">
            <a:extLst>
              <a:ext uri="{FF2B5EF4-FFF2-40B4-BE49-F238E27FC236}">
                <a16:creationId xmlns:a16="http://schemas.microsoft.com/office/drawing/2014/main" id="{B3AC5387-DBF3-D3A6-BAEE-027DEA18D6AC}"/>
              </a:ext>
            </a:extLst>
          </p:cNvPr>
          <p:cNvSpPr txBox="1"/>
          <p:nvPr/>
        </p:nvSpPr>
        <p:spPr>
          <a:xfrm>
            <a:off x="3690488" y="1875396"/>
            <a:ext cx="755335" cy="338554"/>
          </a:xfrm>
          <a:prstGeom prst="rect">
            <a:avLst/>
          </a:prstGeom>
          <a:noFill/>
        </p:spPr>
        <p:txBody>
          <a:bodyPr wrap="none" rtlCol="0">
            <a:spAutoFit/>
          </a:bodyPr>
          <a:lstStyle/>
          <a:p>
            <a:pPr algn="ctr"/>
            <a:r>
              <a:rPr lang="en-US" sz="1600" b="1" dirty="0">
                <a:latin typeface="Helvetica" pitchFamily="2" charset="0"/>
              </a:rPr>
              <a:t>Part 2</a:t>
            </a:r>
          </a:p>
        </p:txBody>
      </p:sp>
      <p:sp>
        <p:nvSpPr>
          <p:cNvPr id="7" name="TextBox 6">
            <a:extLst>
              <a:ext uri="{FF2B5EF4-FFF2-40B4-BE49-F238E27FC236}">
                <a16:creationId xmlns:a16="http://schemas.microsoft.com/office/drawing/2014/main" id="{514322AA-26CF-CCA6-08D1-019D499C04D4}"/>
              </a:ext>
            </a:extLst>
          </p:cNvPr>
          <p:cNvSpPr txBox="1"/>
          <p:nvPr/>
        </p:nvSpPr>
        <p:spPr>
          <a:xfrm>
            <a:off x="6542776" y="1875396"/>
            <a:ext cx="755335" cy="338554"/>
          </a:xfrm>
          <a:prstGeom prst="rect">
            <a:avLst/>
          </a:prstGeom>
          <a:noFill/>
        </p:spPr>
        <p:txBody>
          <a:bodyPr wrap="none" rtlCol="0">
            <a:spAutoFit/>
          </a:bodyPr>
          <a:lstStyle/>
          <a:p>
            <a:pPr algn="ctr"/>
            <a:r>
              <a:rPr lang="en-US" sz="1600" b="1" dirty="0">
                <a:latin typeface="Helvetica" pitchFamily="2" charset="0"/>
              </a:rPr>
              <a:t>Part 3</a:t>
            </a:r>
          </a:p>
        </p:txBody>
      </p:sp>
      <p:sp>
        <p:nvSpPr>
          <p:cNvPr id="8" name="TextBox 7">
            <a:extLst>
              <a:ext uri="{FF2B5EF4-FFF2-40B4-BE49-F238E27FC236}">
                <a16:creationId xmlns:a16="http://schemas.microsoft.com/office/drawing/2014/main" id="{20F45567-A674-B2B4-D8C9-ABD4CF91C7BC}"/>
              </a:ext>
            </a:extLst>
          </p:cNvPr>
          <p:cNvSpPr txBox="1"/>
          <p:nvPr/>
        </p:nvSpPr>
        <p:spPr>
          <a:xfrm>
            <a:off x="9395063" y="1875396"/>
            <a:ext cx="755335" cy="338554"/>
          </a:xfrm>
          <a:prstGeom prst="rect">
            <a:avLst/>
          </a:prstGeom>
          <a:noFill/>
        </p:spPr>
        <p:txBody>
          <a:bodyPr wrap="none" rtlCol="0">
            <a:spAutoFit/>
          </a:bodyPr>
          <a:lstStyle/>
          <a:p>
            <a:pPr algn="ctr"/>
            <a:r>
              <a:rPr lang="en-US" sz="1600" b="1" dirty="0">
                <a:latin typeface="Helvetica" pitchFamily="2" charset="0"/>
              </a:rPr>
              <a:t>Part 4</a:t>
            </a:r>
          </a:p>
        </p:txBody>
      </p:sp>
      <p:sp>
        <p:nvSpPr>
          <p:cNvPr id="9" name="TextBox 8">
            <a:extLst>
              <a:ext uri="{FF2B5EF4-FFF2-40B4-BE49-F238E27FC236}">
                <a16:creationId xmlns:a16="http://schemas.microsoft.com/office/drawing/2014/main" id="{02C6FAA0-E23D-5B3A-4F2E-33B62D36AEEB}"/>
              </a:ext>
            </a:extLst>
          </p:cNvPr>
          <p:cNvSpPr txBox="1"/>
          <p:nvPr/>
        </p:nvSpPr>
        <p:spPr>
          <a:xfrm>
            <a:off x="595746" y="3302291"/>
            <a:ext cx="2147454" cy="584775"/>
          </a:xfrm>
          <a:prstGeom prst="rect">
            <a:avLst/>
          </a:prstGeom>
          <a:noFill/>
        </p:spPr>
        <p:txBody>
          <a:bodyPr wrap="square" rtlCol="0">
            <a:spAutoFit/>
          </a:bodyPr>
          <a:lstStyle/>
          <a:p>
            <a:pPr algn="ctr"/>
            <a:r>
              <a:rPr lang="en-US" sz="1600" b="1" dirty="0">
                <a:solidFill>
                  <a:schemeClr val="bg2">
                    <a:lumMod val="75000"/>
                  </a:schemeClr>
                </a:solidFill>
                <a:latin typeface="Helvetica" pitchFamily="2" charset="0"/>
              </a:rPr>
              <a:t>Experimental Design</a:t>
            </a:r>
          </a:p>
        </p:txBody>
      </p:sp>
      <p:sp>
        <p:nvSpPr>
          <p:cNvPr id="10" name="TextBox 9">
            <a:extLst>
              <a:ext uri="{FF2B5EF4-FFF2-40B4-BE49-F238E27FC236}">
                <a16:creationId xmlns:a16="http://schemas.microsoft.com/office/drawing/2014/main" id="{B402D0E8-6C41-8CD4-B2C9-2BA2758E7667}"/>
              </a:ext>
            </a:extLst>
          </p:cNvPr>
          <p:cNvSpPr txBox="1"/>
          <p:nvPr/>
        </p:nvSpPr>
        <p:spPr>
          <a:xfrm>
            <a:off x="2863519" y="3320618"/>
            <a:ext cx="2389908" cy="2308324"/>
          </a:xfrm>
          <a:prstGeom prst="rect">
            <a:avLst/>
          </a:prstGeom>
          <a:noFill/>
        </p:spPr>
        <p:txBody>
          <a:bodyPr wrap="square" rtlCol="0">
            <a:spAutoFit/>
          </a:bodyPr>
          <a:lstStyle/>
          <a:p>
            <a:pPr algn="ctr"/>
            <a:r>
              <a:rPr lang="en-US" sz="1600" b="1" dirty="0">
                <a:solidFill>
                  <a:schemeClr val="bg2">
                    <a:lumMod val="75000"/>
                  </a:schemeClr>
                </a:solidFill>
                <a:latin typeface="Helvetica" pitchFamily="2" charset="0"/>
              </a:rPr>
              <a:t>DADA2</a:t>
            </a:r>
          </a:p>
          <a:p>
            <a:pPr algn="ctr"/>
            <a:r>
              <a:rPr lang="en-US" sz="1600" dirty="0">
                <a:solidFill>
                  <a:schemeClr val="bg2">
                    <a:lumMod val="75000"/>
                  </a:schemeClr>
                </a:solidFill>
                <a:latin typeface="Helvetica" pitchFamily="2" charset="0"/>
              </a:rPr>
              <a:t>QC filtering, trimming, and merging</a:t>
            </a:r>
          </a:p>
          <a:p>
            <a:pPr algn="ctr"/>
            <a:endParaRPr lang="en-US" sz="1600" dirty="0">
              <a:solidFill>
                <a:schemeClr val="bg2">
                  <a:lumMod val="75000"/>
                </a:schemeClr>
              </a:solidFill>
              <a:latin typeface="Helvetica" pitchFamily="2" charset="0"/>
            </a:endParaRPr>
          </a:p>
          <a:p>
            <a:pPr algn="ctr"/>
            <a:r>
              <a:rPr lang="en-US" sz="1600" dirty="0">
                <a:solidFill>
                  <a:schemeClr val="bg2">
                    <a:lumMod val="75000"/>
                  </a:schemeClr>
                </a:solidFill>
                <a:latin typeface="Helvetica" pitchFamily="2" charset="0"/>
              </a:rPr>
              <a:t>Building ASV counts table and preparing metadata</a:t>
            </a:r>
          </a:p>
          <a:p>
            <a:pPr algn="ctr"/>
            <a:endParaRPr lang="en-US" sz="1600" dirty="0">
              <a:solidFill>
                <a:schemeClr val="bg2">
                  <a:lumMod val="75000"/>
                </a:schemeClr>
              </a:solidFill>
              <a:latin typeface="Helvetica" pitchFamily="2" charset="0"/>
            </a:endParaRPr>
          </a:p>
          <a:p>
            <a:pPr algn="ctr"/>
            <a:endParaRPr lang="en-US" sz="1600" dirty="0">
              <a:solidFill>
                <a:schemeClr val="bg2">
                  <a:lumMod val="75000"/>
                </a:schemeClr>
              </a:solidFill>
              <a:latin typeface="Helvetica" pitchFamily="2" charset="0"/>
            </a:endParaRPr>
          </a:p>
        </p:txBody>
      </p:sp>
      <p:sp>
        <p:nvSpPr>
          <p:cNvPr id="11" name="TextBox 10">
            <a:extLst>
              <a:ext uri="{FF2B5EF4-FFF2-40B4-BE49-F238E27FC236}">
                <a16:creationId xmlns:a16="http://schemas.microsoft.com/office/drawing/2014/main" id="{E4B337CB-48C0-B90D-1D31-3CEF2CFDA362}"/>
              </a:ext>
            </a:extLst>
          </p:cNvPr>
          <p:cNvSpPr txBox="1"/>
          <p:nvPr/>
        </p:nvSpPr>
        <p:spPr>
          <a:xfrm>
            <a:off x="5787737" y="3302291"/>
            <a:ext cx="2389908" cy="1631216"/>
          </a:xfrm>
          <a:prstGeom prst="rect">
            <a:avLst/>
          </a:prstGeom>
          <a:noFill/>
        </p:spPr>
        <p:txBody>
          <a:bodyPr wrap="square" rtlCol="0">
            <a:spAutoFit/>
          </a:bodyPr>
          <a:lstStyle/>
          <a:p>
            <a:pPr algn="ctr"/>
            <a:r>
              <a:rPr lang="en-US" sz="1600" b="1" dirty="0" err="1">
                <a:latin typeface="Helvetica" pitchFamily="2" charset="0"/>
              </a:rPr>
              <a:t>Phyloseq</a:t>
            </a:r>
            <a:endParaRPr lang="en-US" sz="1600" b="1" dirty="0">
              <a:latin typeface="Helvetica" pitchFamily="2" charset="0"/>
            </a:endParaRPr>
          </a:p>
          <a:p>
            <a:pPr algn="ctr"/>
            <a:r>
              <a:rPr lang="en-US" sz="1600" dirty="0">
                <a:latin typeface="Helvetica" pitchFamily="2" charset="0"/>
              </a:rPr>
              <a:t>Alpha diversity, beta diversity, relative abundance</a:t>
            </a:r>
          </a:p>
          <a:p>
            <a:pPr algn="ctr"/>
            <a:endParaRPr lang="en-US" sz="1600" dirty="0">
              <a:latin typeface="Helvetica" pitchFamily="2" charset="0"/>
            </a:endParaRPr>
          </a:p>
          <a:p>
            <a:pPr algn="ctr"/>
            <a:endParaRPr lang="en-US" sz="1600" dirty="0">
              <a:latin typeface="Helvetica" pitchFamily="2" charset="0"/>
            </a:endParaRPr>
          </a:p>
        </p:txBody>
      </p:sp>
      <p:sp>
        <p:nvSpPr>
          <p:cNvPr id="14" name="TextBox 13">
            <a:extLst>
              <a:ext uri="{FF2B5EF4-FFF2-40B4-BE49-F238E27FC236}">
                <a16:creationId xmlns:a16="http://schemas.microsoft.com/office/drawing/2014/main" id="{545C5745-B2D5-0C3C-6086-F42D797F422F}"/>
              </a:ext>
            </a:extLst>
          </p:cNvPr>
          <p:cNvSpPr txBox="1"/>
          <p:nvPr/>
        </p:nvSpPr>
        <p:spPr>
          <a:xfrm>
            <a:off x="468980" y="5705910"/>
            <a:ext cx="2389907" cy="954107"/>
          </a:xfrm>
          <a:prstGeom prst="rect">
            <a:avLst/>
          </a:prstGeom>
          <a:noFill/>
        </p:spPr>
        <p:txBody>
          <a:bodyPr wrap="square" rtlCol="0">
            <a:spAutoFit/>
          </a:bodyPr>
          <a:lstStyle/>
          <a:p>
            <a:pPr algn="ctr"/>
            <a:r>
              <a:rPr lang="en-US" sz="1400" dirty="0">
                <a:solidFill>
                  <a:schemeClr val="bg2">
                    <a:lumMod val="75000"/>
                  </a:schemeClr>
                </a:solidFill>
                <a:latin typeface="Helvetica" pitchFamily="2" charset="0"/>
              </a:rPr>
              <a:t>Have a broad understanding of microbiome experimental design.</a:t>
            </a:r>
          </a:p>
        </p:txBody>
      </p:sp>
      <p:sp>
        <p:nvSpPr>
          <p:cNvPr id="15" name="TextBox 14">
            <a:extLst>
              <a:ext uri="{FF2B5EF4-FFF2-40B4-BE49-F238E27FC236}">
                <a16:creationId xmlns:a16="http://schemas.microsoft.com/office/drawing/2014/main" id="{51994EF7-0E1F-8253-878A-6CE7B4FB9817}"/>
              </a:ext>
            </a:extLst>
          </p:cNvPr>
          <p:cNvSpPr txBox="1"/>
          <p:nvPr/>
        </p:nvSpPr>
        <p:spPr>
          <a:xfrm>
            <a:off x="2873201" y="5705910"/>
            <a:ext cx="2389907" cy="738664"/>
          </a:xfrm>
          <a:prstGeom prst="rect">
            <a:avLst/>
          </a:prstGeom>
          <a:noFill/>
        </p:spPr>
        <p:txBody>
          <a:bodyPr wrap="square" rtlCol="0">
            <a:spAutoFit/>
          </a:bodyPr>
          <a:lstStyle/>
          <a:p>
            <a:pPr algn="ctr"/>
            <a:r>
              <a:rPr lang="en-US" sz="1400" dirty="0">
                <a:solidFill>
                  <a:schemeClr val="bg2">
                    <a:lumMod val="75000"/>
                  </a:schemeClr>
                </a:solidFill>
                <a:latin typeface="Helvetica" pitchFamily="2" charset="0"/>
              </a:rPr>
              <a:t>Start with </a:t>
            </a:r>
            <a:r>
              <a:rPr lang="en-US" sz="1400" dirty="0" err="1">
                <a:solidFill>
                  <a:schemeClr val="bg2">
                    <a:lumMod val="75000"/>
                  </a:schemeClr>
                </a:solidFill>
                <a:latin typeface="Helvetica" pitchFamily="2" charset="0"/>
              </a:rPr>
              <a:t>fastq</a:t>
            </a:r>
            <a:r>
              <a:rPr lang="en-US" sz="1400" dirty="0">
                <a:solidFill>
                  <a:schemeClr val="bg2">
                    <a:lumMod val="75000"/>
                  </a:schemeClr>
                </a:solidFill>
                <a:latin typeface="Helvetica" pitchFamily="2" charset="0"/>
              </a:rPr>
              <a:t> files and end with a </a:t>
            </a:r>
            <a:r>
              <a:rPr lang="en-US" sz="1400" dirty="0" err="1">
                <a:solidFill>
                  <a:schemeClr val="bg2">
                    <a:lumMod val="75000"/>
                  </a:schemeClr>
                </a:solidFill>
                <a:latin typeface="Helvetica" pitchFamily="2" charset="0"/>
              </a:rPr>
              <a:t>ASVcounts</a:t>
            </a:r>
            <a:r>
              <a:rPr lang="en-US" sz="1400" dirty="0">
                <a:solidFill>
                  <a:schemeClr val="bg2">
                    <a:lumMod val="75000"/>
                  </a:schemeClr>
                </a:solidFill>
                <a:latin typeface="Helvetica" pitchFamily="2" charset="0"/>
              </a:rPr>
              <a:t> table.</a:t>
            </a:r>
          </a:p>
        </p:txBody>
      </p:sp>
      <p:sp>
        <p:nvSpPr>
          <p:cNvPr id="16" name="TextBox 15">
            <a:extLst>
              <a:ext uri="{FF2B5EF4-FFF2-40B4-BE49-F238E27FC236}">
                <a16:creationId xmlns:a16="http://schemas.microsoft.com/office/drawing/2014/main" id="{C9D57055-11FB-F62C-3495-67B5409D0561}"/>
              </a:ext>
            </a:extLst>
          </p:cNvPr>
          <p:cNvSpPr txBox="1"/>
          <p:nvPr/>
        </p:nvSpPr>
        <p:spPr>
          <a:xfrm>
            <a:off x="5962071" y="5659743"/>
            <a:ext cx="2389907" cy="738664"/>
          </a:xfrm>
          <a:prstGeom prst="rect">
            <a:avLst/>
          </a:prstGeom>
          <a:noFill/>
        </p:spPr>
        <p:txBody>
          <a:bodyPr wrap="square" rtlCol="0">
            <a:spAutoFit/>
          </a:bodyPr>
          <a:lstStyle/>
          <a:p>
            <a:pPr algn="ctr"/>
            <a:r>
              <a:rPr lang="en-US" sz="1400" dirty="0">
                <a:latin typeface="Helvetica" pitchFamily="2" charset="0"/>
              </a:rPr>
              <a:t>Build a </a:t>
            </a:r>
            <a:r>
              <a:rPr lang="en-US" sz="1400" dirty="0" err="1">
                <a:latin typeface="Helvetica" pitchFamily="2" charset="0"/>
              </a:rPr>
              <a:t>phyloseq</a:t>
            </a:r>
            <a:r>
              <a:rPr lang="en-US" sz="1400" dirty="0">
                <a:latin typeface="Helvetica" pitchFamily="2" charset="0"/>
              </a:rPr>
              <a:t> object and make some figures using ggplot2 syntax.</a:t>
            </a:r>
          </a:p>
        </p:txBody>
      </p:sp>
      <p:sp>
        <p:nvSpPr>
          <p:cNvPr id="3" name="TextBox 2">
            <a:extLst>
              <a:ext uri="{FF2B5EF4-FFF2-40B4-BE49-F238E27FC236}">
                <a16:creationId xmlns:a16="http://schemas.microsoft.com/office/drawing/2014/main" id="{5E582378-9A0C-DD0F-2161-4EC54D85FCF0}"/>
              </a:ext>
            </a:extLst>
          </p:cNvPr>
          <p:cNvSpPr txBox="1"/>
          <p:nvPr/>
        </p:nvSpPr>
        <p:spPr>
          <a:xfrm>
            <a:off x="8504959" y="3302291"/>
            <a:ext cx="2495550" cy="1569660"/>
          </a:xfrm>
          <a:prstGeom prst="rect">
            <a:avLst/>
          </a:prstGeom>
          <a:noFill/>
        </p:spPr>
        <p:txBody>
          <a:bodyPr wrap="square" rtlCol="0">
            <a:spAutoFit/>
          </a:bodyPr>
          <a:lstStyle/>
          <a:p>
            <a:pPr algn="ctr"/>
            <a:r>
              <a:rPr lang="en-US" sz="1600" b="1" dirty="0">
                <a:solidFill>
                  <a:schemeClr val="bg2">
                    <a:lumMod val="75000"/>
                  </a:schemeClr>
                </a:solidFill>
                <a:latin typeface="Helvetica" pitchFamily="2" charset="0"/>
              </a:rPr>
              <a:t>Statistics on Microbiome Data</a:t>
            </a:r>
          </a:p>
          <a:p>
            <a:pPr algn="ctr"/>
            <a:r>
              <a:rPr lang="en-US" sz="1600" dirty="0">
                <a:solidFill>
                  <a:schemeClr val="bg2">
                    <a:lumMod val="75000"/>
                  </a:schemeClr>
                </a:solidFill>
                <a:latin typeface="Helvetica" pitchFamily="2" charset="0"/>
              </a:rPr>
              <a:t>Data formatting and common statistical analyses</a:t>
            </a:r>
          </a:p>
          <a:p>
            <a:pPr algn="ctr"/>
            <a:endParaRPr lang="en-US" sz="1600" dirty="0">
              <a:solidFill>
                <a:schemeClr val="bg2">
                  <a:lumMod val="75000"/>
                </a:schemeClr>
              </a:solidFill>
              <a:latin typeface="Helvetica" pitchFamily="2" charset="0"/>
            </a:endParaRPr>
          </a:p>
        </p:txBody>
      </p:sp>
    </p:spTree>
    <p:extLst>
      <p:ext uri="{BB962C8B-B14F-4D97-AF65-F5344CB8AC3E}">
        <p14:creationId xmlns:p14="http://schemas.microsoft.com/office/powerpoint/2010/main" val="1125887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15A6-F467-62B3-9C94-2229AE4E4119}"/>
              </a:ext>
            </a:extLst>
          </p:cNvPr>
          <p:cNvSpPr>
            <a:spLocks noGrp="1"/>
          </p:cNvSpPr>
          <p:nvPr>
            <p:ph type="title"/>
          </p:nvPr>
        </p:nvSpPr>
        <p:spPr/>
        <p:txBody>
          <a:bodyPr/>
          <a:lstStyle/>
          <a:p>
            <a:pPr algn="ctr"/>
            <a:r>
              <a:rPr lang="en-US" dirty="0">
                <a:latin typeface="Helvetica" pitchFamily="2" charset="0"/>
              </a:rPr>
              <a:t>The Microbiome</a:t>
            </a:r>
          </a:p>
        </p:txBody>
      </p:sp>
      <p:sp>
        <p:nvSpPr>
          <p:cNvPr id="4" name="Content Placeholder 3">
            <a:extLst>
              <a:ext uri="{FF2B5EF4-FFF2-40B4-BE49-F238E27FC236}">
                <a16:creationId xmlns:a16="http://schemas.microsoft.com/office/drawing/2014/main" id="{C01E9444-8807-20B8-F024-2B4060ED74F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803C7F9-E7BC-BA1F-01A9-F4BC841ACD80}"/>
              </a:ext>
            </a:extLst>
          </p:cNvPr>
          <p:cNvPicPr>
            <a:picLocks noChangeAspect="1"/>
          </p:cNvPicPr>
          <p:nvPr/>
        </p:nvPicPr>
        <p:blipFill rotWithShape="1">
          <a:blip r:embed="rId3"/>
          <a:srcRect b="62963"/>
          <a:stretch/>
        </p:blipFill>
        <p:spPr>
          <a:xfrm>
            <a:off x="1986623" y="1457416"/>
            <a:ext cx="8218753" cy="4842529"/>
          </a:xfrm>
          <a:prstGeom prst="rect">
            <a:avLst/>
          </a:prstGeom>
        </p:spPr>
      </p:pic>
      <p:sp>
        <p:nvSpPr>
          <p:cNvPr id="6" name="TextBox 5">
            <a:extLst>
              <a:ext uri="{FF2B5EF4-FFF2-40B4-BE49-F238E27FC236}">
                <a16:creationId xmlns:a16="http://schemas.microsoft.com/office/drawing/2014/main" id="{A41EFE11-E70A-D2D6-0E59-7FCCC5D5FE55}"/>
              </a:ext>
            </a:extLst>
          </p:cNvPr>
          <p:cNvSpPr txBox="1"/>
          <p:nvPr/>
        </p:nvSpPr>
        <p:spPr>
          <a:xfrm>
            <a:off x="10264869" y="6492875"/>
            <a:ext cx="1927131" cy="369332"/>
          </a:xfrm>
          <a:prstGeom prst="rect">
            <a:avLst/>
          </a:prstGeom>
          <a:noFill/>
        </p:spPr>
        <p:txBody>
          <a:bodyPr wrap="none" rtlCol="0">
            <a:spAutoFit/>
          </a:bodyPr>
          <a:lstStyle/>
          <a:p>
            <a:r>
              <a:rPr lang="en-US" dirty="0" err="1"/>
              <a:t>Tropini</a:t>
            </a:r>
            <a:r>
              <a:rPr lang="en-US" dirty="0"/>
              <a:t> et al., 2017</a:t>
            </a:r>
          </a:p>
        </p:txBody>
      </p:sp>
    </p:spTree>
    <p:extLst>
      <p:ext uri="{BB962C8B-B14F-4D97-AF65-F5344CB8AC3E}">
        <p14:creationId xmlns:p14="http://schemas.microsoft.com/office/powerpoint/2010/main" val="39208884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36BC-F1E5-2A10-2C03-E6CD712AE7CF}"/>
              </a:ext>
            </a:extLst>
          </p:cNvPr>
          <p:cNvSpPr>
            <a:spLocks noGrp="1"/>
          </p:cNvSpPr>
          <p:nvPr>
            <p:ph type="title"/>
          </p:nvPr>
        </p:nvSpPr>
        <p:spPr/>
        <p:txBody>
          <a:bodyPr/>
          <a:lstStyle/>
          <a:p>
            <a:pPr algn="ctr"/>
            <a:r>
              <a:rPr lang="en-US" dirty="0">
                <a:latin typeface="Helvetica" pitchFamily="2" charset="0"/>
              </a:rPr>
              <a:t>Building a </a:t>
            </a:r>
            <a:r>
              <a:rPr lang="en-US" dirty="0" err="1">
                <a:latin typeface="Helvetica" pitchFamily="2" charset="0"/>
              </a:rPr>
              <a:t>phyloseq</a:t>
            </a:r>
            <a:r>
              <a:rPr lang="en-US" dirty="0">
                <a:latin typeface="Helvetica" pitchFamily="2" charset="0"/>
              </a:rPr>
              <a:t> object</a:t>
            </a:r>
          </a:p>
        </p:txBody>
      </p:sp>
      <p:pic>
        <p:nvPicPr>
          <p:cNvPr id="4" name="Picture 3">
            <a:extLst>
              <a:ext uri="{FF2B5EF4-FFF2-40B4-BE49-F238E27FC236}">
                <a16:creationId xmlns:a16="http://schemas.microsoft.com/office/drawing/2014/main" id="{6CB22E04-102B-0F4B-CC8A-ECD43040852C}"/>
              </a:ext>
            </a:extLst>
          </p:cNvPr>
          <p:cNvPicPr>
            <a:picLocks noChangeAspect="1"/>
          </p:cNvPicPr>
          <p:nvPr/>
        </p:nvPicPr>
        <p:blipFill>
          <a:blip r:embed="rId3"/>
          <a:stretch>
            <a:fillRect/>
          </a:stretch>
        </p:blipFill>
        <p:spPr>
          <a:xfrm>
            <a:off x="4125416" y="1690688"/>
            <a:ext cx="3941168" cy="4618121"/>
          </a:xfrm>
          <a:prstGeom prst="rect">
            <a:avLst/>
          </a:prstGeom>
        </p:spPr>
      </p:pic>
    </p:spTree>
    <p:extLst>
      <p:ext uri="{BB962C8B-B14F-4D97-AF65-F5344CB8AC3E}">
        <p14:creationId xmlns:p14="http://schemas.microsoft.com/office/powerpoint/2010/main" val="4410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36BC-F1E5-2A10-2C03-E6CD712AE7CF}"/>
              </a:ext>
            </a:extLst>
          </p:cNvPr>
          <p:cNvSpPr>
            <a:spLocks noGrp="1"/>
          </p:cNvSpPr>
          <p:nvPr>
            <p:ph type="title"/>
          </p:nvPr>
        </p:nvSpPr>
        <p:spPr/>
        <p:txBody>
          <a:bodyPr/>
          <a:lstStyle/>
          <a:p>
            <a:pPr algn="ctr"/>
            <a:r>
              <a:rPr lang="en-US" dirty="0">
                <a:latin typeface="Helvetica" pitchFamily="2" charset="0"/>
              </a:rPr>
              <a:t>Building a </a:t>
            </a:r>
            <a:r>
              <a:rPr lang="en-US" dirty="0" err="1">
                <a:latin typeface="Helvetica" pitchFamily="2" charset="0"/>
              </a:rPr>
              <a:t>phyloseq</a:t>
            </a:r>
            <a:r>
              <a:rPr lang="en-US" dirty="0">
                <a:latin typeface="Helvetica" pitchFamily="2" charset="0"/>
              </a:rPr>
              <a:t> object</a:t>
            </a:r>
          </a:p>
        </p:txBody>
      </p:sp>
      <p:pic>
        <p:nvPicPr>
          <p:cNvPr id="1028" name="Picture 4">
            <a:extLst>
              <a:ext uri="{FF2B5EF4-FFF2-40B4-BE49-F238E27FC236}">
                <a16:creationId xmlns:a16="http://schemas.microsoft.com/office/drawing/2014/main" id="{CFC40A79-BD8D-EF31-C14D-3BE01D8B5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857" y="1544804"/>
            <a:ext cx="10002943" cy="494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884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36BC-F1E5-2A10-2C03-E6CD712AE7CF}"/>
              </a:ext>
            </a:extLst>
          </p:cNvPr>
          <p:cNvSpPr>
            <a:spLocks noGrp="1"/>
          </p:cNvSpPr>
          <p:nvPr>
            <p:ph type="title"/>
          </p:nvPr>
        </p:nvSpPr>
        <p:spPr/>
        <p:txBody>
          <a:bodyPr/>
          <a:lstStyle/>
          <a:p>
            <a:pPr algn="ctr"/>
            <a:r>
              <a:rPr lang="en-US" dirty="0">
                <a:latin typeface="Helvetica" pitchFamily="2" charset="0"/>
              </a:rPr>
              <a:t>Building a </a:t>
            </a:r>
            <a:r>
              <a:rPr lang="en-US" dirty="0" err="1">
                <a:latin typeface="Helvetica" pitchFamily="2" charset="0"/>
              </a:rPr>
              <a:t>phyloseq</a:t>
            </a:r>
            <a:r>
              <a:rPr lang="en-US" dirty="0">
                <a:latin typeface="Helvetica" pitchFamily="2" charset="0"/>
              </a:rPr>
              <a:t> object</a:t>
            </a:r>
            <a:endParaRPr lang="en-US" dirty="0"/>
          </a:p>
        </p:txBody>
      </p:sp>
      <p:pic>
        <p:nvPicPr>
          <p:cNvPr id="1028" name="Picture 4">
            <a:extLst>
              <a:ext uri="{FF2B5EF4-FFF2-40B4-BE49-F238E27FC236}">
                <a16:creationId xmlns:a16="http://schemas.microsoft.com/office/drawing/2014/main" id="{CFC40A79-BD8D-EF31-C14D-3BE01D8B5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857" y="1544804"/>
            <a:ext cx="10002943" cy="494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1CD80B-9A9E-B210-49EC-F459B28E07A2}"/>
              </a:ext>
            </a:extLst>
          </p:cNvPr>
          <p:cNvSpPr/>
          <p:nvPr/>
        </p:nvSpPr>
        <p:spPr>
          <a:xfrm>
            <a:off x="1350857" y="2870366"/>
            <a:ext cx="5723711" cy="955675"/>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1213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9E566E8-5007-E0D0-DD57-F903A3631B65}"/>
              </a:ext>
            </a:extLst>
          </p:cNvPr>
          <p:cNvPicPr>
            <a:picLocks noGrp="1" noChangeAspect="1"/>
          </p:cNvPicPr>
          <p:nvPr>
            <p:ph idx="1"/>
          </p:nvPr>
        </p:nvPicPr>
        <p:blipFill>
          <a:blip r:embed="rId2"/>
          <a:stretch>
            <a:fillRect/>
          </a:stretch>
        </p:blipFill>
        <p:spPr>
          <a:xfrm>
            <a:off x="1964711" y="2331121"/>
            <a:ext cx="8567377" cy="1097879"/>
          </a:xfrm>
          <a:prstGeom prst="rect">
            <a:avLst/>
          </a:prstGeom>
        </p:spPr>
      </p:pic>
      <p:sp>
        <p:nvSpPr>
          <p:cNvPr id="5" name="Title 1">
            <a:extLst>
              <a:ext uri="{FF2B5EF4-FFF2-40B4-BE49-F238E27FC236}">
                <a16:creationId xmlns:a16="http://schemas.microsoft.com/office/drawing/2014/main" id="{30C44D01-0046-20F6-000F-580D65E8AAB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Helvetica" pitchFamily="2" charset="0"/>
              </a:rPr>
              <a:t>Building a </a:t>
            </a:r>
            <a:r>
              <a:rPr lang="en-US" dirty="0" err="1">
                <a:latin typeface="Helvetica" pitchFamily="2" charset="0"/>
              </a:rPr>
              <a:t>phyloseq</a:t>
            </a:r>
            <a:r>
              <a:rPr lang="en-US" dirty="0">
                <a:latin typeface="Helvetica" pitchFamily="2" charset="0"/>
              </a:rPr>
              <a:t> object</a:t>
            </a:r>
            <a:endParaRPr lang="en-US" dirty="0"/>
          </a:p>
        </p:txBody>
      </p:sp>
    </p:spTree>
    <p:extLst>
      <p:ext uri="{BB962C8B-B14F-4D97-AF65-F5344CB8AC3E}">
        <p14:creationId xmlns:p14="http://schemas.microsoft.com/office/powerpoint/2010/main" val="1124568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9E566E8-5007-E0D0-DD57-F903A3631B65}"/>
              </a:ext>
            </a:extLst>
          </p:cNvPr>
          <p:cNvPicPr>
            <a:picLocks noGrp="1" noChangeAspect="1"/>
          </p:cNvPicPr>
          <p:nvPr>
            <p:ph idx="1"/>
          </p:nvPr>
        </p:nvPicPr>
        <p:blipFill>
          <a:blip r:embed="rId2"/>
          <a:stretch>
            <a:fillRect/>
          </a:stretch>
        </p:blipFill>
        <p:spPr>
          <a:xfrm>
            <a:off x="1964711" y="2331121"/>
            <a:ext cx="8567377" cy="1097879"/>
          </a:xfrm>
          <a:prstGeom prst="rect">
            <a:avLst/>
          </a:prstGeom>
        </p:spPr>
      </p:pic>
      <p:sp>
        <p:nvSpPr>
          <p:cNvPr id="5" name="Title 1">
            <a:extLst>
              <a:ext uri="{FF2B5EF4-FFF2-40B4-BE49-F238E27FC236}">
                <a16:creationId xmlns:a16="http://schemas.microsoft.com/office/drawing/2014/main" id="{30C44D01-0046-20F6-000F-580D65E8AAB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Helvetica" pitchFamily="2" charset="0"/>
              </a:rPr>
              <a:t>Building a </a:t>
            </a:r>
            <a:r>
              <a:rPr lang="en-US" dirty="0" err="1">
                <a:latin typeface="Helvetica" pitchFamily="2" charset="0"/>
              </a:rPr>
              <a:t>phyloseq</a:t>
            </a:r>
            <a:r>
              <a:rPr lang="en-US" dirty="0">
                <a:latin typeface="Helvetica" pitchFamily="2" charset="0"/>
              </a:rPr>
              <a:t> object</a:t>
            </a:r>
            <a:endParaRPr lang="en-US" dirty="0"/>
          </a:p>
        </p:txBody>
      </p:sp>
      <p:sp>
        <p:nvSpPr>
          <p:cNvPr id="2" name="TextBox 1">
            <a:extLst>
              <a:ext uri="{FF2B5EF4-FFF2-40B4-BE49-F238E27FC236}">
                <a16:creationId xmlns:a16="http://schemas.microsoft.com/office/drawing/2014/main" id="{DDBC0D2C-3DFB-4463-CE82-D23CA01551C9}"/>
              </a:ext>
            </a:extLst>
          </p:cNvPr>
          <p:cNvSpPr txBox="1"/>
          <p:nvPr/>
        </p:nvSpPr>
        <p:spPr>
          <a:xfrm>
            <a:off x="4248176" y="3917033"/>
            <a:ext cx="5580185" cy="1200329"/>
          </a:xfrm>
          <a:prstGeom prst="rect">
            <a:avLst/>
          </a:prstGeom>
          <a:noFill/>
        </p:spPr>
        <p:txBody>
          <a:bodyPr wrap="square" rtlCol="0">
            <a:spAutoFit/>
          </a:bodyPr>
          <a:lstStyle/>
          <a:p>
            <a:r>
              <a:rPr lang="en-US" dirty="0"/>
              <a:t>Now we can plot:</a:t>
            </a:r>
          </a:p>
          <a:p>
            <a:r>
              <a:rPr lang="en-US" dirty="0"/>
              <a:t>	Alpha Diversity</a:t>
            </a:r>
          </a:p>
          <a:p>
            <a:r>
              <a:rPr lang="en-US" dirty="0"/>
              <a:t>	Beta Diversity</a:t>
            </a:r>
          </a:p>
          <a:p>
            <a:r>
              <a:rPr lang="en-US" dirty="0"/>
              <a:t>	Relative Abundance </a:t>
            </a:r>
          </a:p>
        </p:txBody>
      </p:sp>
    </p:spTree>
    <p:extLst>
      <p:ext uri="{BB962C8B-B14F-4D97-AF65-F5344CB8AC3E}">
        <p14:creationId xmlns:p14="http://schemas.microsoft.com/office/powerpoint/2010/main" val="1160143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0DBE9-233B-CABE-F1A3-B0082B51347A}"/>
              </a:ext>
            </a:extLst>
          </p:cNvPr>
          <p:cNvSpPr>
            <a:spLocks noGrp="1"/>
          </p:cNvSpPr>
          <p:nvPr>
            <p:ph type="title"/>
          </p:nvPr>
        </p:nvSpPr>
        <p:spPr>
          <a:xfrm>
            <a:off x="838200" y="0"/>
            <a:ext cx="10515600" cy="1325563"/>
          </a:xfrm>
        </p:spPr>
        <p:txBody>
          <a:bodyPr>
            <a:normAutofit/>
          </a:bodyPr>
          <a:lstStyle/>
          <a:p>
            <a:pPr algn="ctr"/>
            <a:r>
              <a:rPr lang="en-US" sz="2800" dirty="0">
                <a:latin typeface="Helvetica" pitchFamily="2" charset="0"/>
              </a:rPr>
              <a:t>Alpha diversity is a metric used to asses the </a:t>
            </a:r>
            <a:br>
              <a:rPr lang="en-US" sz="2800" dirty="0">
                <a:latin typeface="Helvetica" pitchFamily="2" charset="0"/>
              </a:rPr>
            </a:br>
            <a:r>
              <a:rPr lang="en-US" sz="2800" dirty="0">
                <a:latin typeface="Helvetica" pitchFamily="2" charset="0"/>
              </a:rPr>
              <a:t>diversity </a:t>
            </a:r>
            <a:r>
              <a:rPr lang="en-US" sz="2800" b="1" u="sng" dirty="0">
                <a:latin typeface="Helvetica" pitchFamily="2" charset="0"/>
              </a:rPr>
              <a:t>within</a:t>
            </a:r>
            <a:r>
              <a:rPr lang="en-US" sz="2800" dirty="0">
                <a:latin typeface="Helvetica" pitchFamily="2" charset="0"/>
              </a:rPr>
              <a:t> microbial communities</a:t>
            </a:r>
          </a:p>
        </p:txBody>
      </p:sp>
      <p:pic>
        <p:nvPicPr>
          <p:cNvPr id="4" name="Content Placeholder 3">
            <a:extLst>
              <a:ext uri="{FF2B5EF4-FFF2-40B4-BE49-F238E27FC236}">
                <a16:creationId xmlns:a16="http://schemas.microsoft.com/office/drawing/2014/main" id="{F50299D4-6D03-5AD4-3AF1-5C2A8744F8B1}"/>
              </a:ext>
            </a:extLst>
          </p:cNvPr>
          <p:cNvPicPr>
            <a:picLocks noGrp="1" noChangeAspect="1"/>
          </p:cNvPicPr>
          <p:nvPr>
            <p:ph idx="1"/>
          </p:nvPr>
        </p:nvPicPr>
        <p:blipFill>
          <a:blip r:embed="rId3"/>
          <a:stretch>
            <a:fillRect/>
          </a:stretch>
        </p:blipFill>
        <p:spPr>
          <a:xfrm>
            <a:off x="1865393" y="1111380"/>
            <a:ext cx="8461213" cy="5746620"/>
          </a:xfrm>
          <a:prstGeom prst="rect">
            <a:avLst/>
          </a:prstGeom>
        </p:spPr>
      </p:pic>
      <p:sp>
        <p:nvSpPr>
          <p:cNvPr id="5" name="TextBox 4">
            <a:extLst>
              <a:ext uri="{FF2B5EF4-FFF2-40B4-BE49-F238E27FC236}">
                <a16:creationId xmlns:a16="http://schemas.microsoft.com/office/drawing/2014/main" id="{315092F2-FA91-8F94-30ED-856BF83F4420}"/>
              </a:ext>
            </a:extLst>
          </p:cNvPr>
          <p:cNvSpPr txBox="1"/>
          <p:nvPr/>
        </p:nvSpPr>
        <p:spPr>
          <a:xfrm>
            <a:off x="10694504" y="6367322"/>
            <a:ext cx="1497496" cy="369332"/>
          </a:xfrm>
          <a:prstGeom prst="rect">
            <a:avLst/>
          </a:prstGeom>
          <a:noFill/>
        </p:spPr>
        <p:txBody>
          <a:bodyPr wrap="square">
            <a:spAutoFit/>
          </a:bodyPr>
          <a:lstStyle/>
          <a:p>
            <a:r>
              <a:rPr lang="en-US" dirty="0"/>
              <a:t>David </a:t>
            </a:r>
            <a:r>
              <a:rPr lang="en-US" dirty="0" err="1"/>
              <a:t>Zeleny</a:t>
            </a:r>
            <a:endParaRPr lang="en-US" dirty="0"/>
          </a:p>
        </p:txBody>
      </p:sp>
    </p:spTree>
    <p:extLst>
      <p:ext uri="{BB962C8B-B14F-4D97-AF65-F5344CB8AC3E}">
        <p14:creationId xmlns:p14="http://schemas.microsoft.com/office/powerpoint/2010/main" val="1945392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1D43B-DB6A-BB4F-B063-1ECE32B16957}"/>
              </a:ext>
            </a:extLst>
          </p:cNvPr>
          <p:cNvSpPr>
            <a:spLocks noGrp="1"/>
          </p:cNvSpPr>
          <p:nvPr>
            <p:ph type="title"/>
          </p:nvPr>
        </p:nvSpPr>
        <p:spPr/>
        <p:txBody>
          <a:bodyPr/>
          <a:lstStyle/>
          <a:p>
            <a:pPr algn="ctr"/>
            <a:r>
              <a:rPr lang="en-US" dirty="0"/>
              <a:t>Different Measures of Alpha Diversity</a:t>
            </a:r>
          </a:p>
        </p:txBody>
      </p:sp>
      <p:sp>
        <p:nvSpPr>
          <p:cNvPr id="3" name="Content Placeholder 2">
            <a:extLst>
              <a:ext uri="{FF2B5EF4-FFF2-40B4-BE49-F238E27FC236}">
                <a16:creationId xmlns:a16="http://schemas.microsoft.com/office/drawing/2014/main" id="{05316931-50D5-92A2-82AB-C76142E4140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634636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82F7B-F2B4-8247-B883-850B2F9690D7}"/>
              </a:ext>
            </a:extLst>
          </p:cNvPr>
          <p:cNvSpPr>
            <a:spLocks noGrp="1"/>
          </p:cNvSpPr>
          <p:nvPr>
            <p:ph type="title"/>
          </p:nvPr>
        </p:nvSpPr>
        <p:spPr/>
        <p:txBody>
          <a:bodyPr>
            <a:normAutofit/>
          </a:bodyPr>
          <a:lstStyle/>
          <a:p>
            <a:pPr algn="ctr"/>
            <a:r>
              <a:rPr lang="en-US" sz="2800" dirty="0">
                <a:latin typeface="Helvetica" pitchFamily="2" charset="0"/>
              </a:rPr>
              <a:t>Beta diversity is a metric used to asses the </a:t>
            </a:r>
            <a:br>
              <a:rPr lang="en-US" sz="2800" dirty="0">
                <a:latin typeface="Helvetica" pitchFamily="2" charset="0"/>
              </a:rPr>
            </a:br>
            <a:r>
              <a:rPr lang="en-US" sz="2800" dirty="0">
                <a:latin typeface="Helvetica" pitchFamily="2" charset="0"/>
              </a:rPr>
              <a:t>diversity </a:t>
            </a:r>
            <a:r>
              <a:rPr lang="en-US" sz="2800" b="1" u="sng" dirty="0">
                <a:latin typeface="Helvetica" pitchFamily="2" charset="0"/>
              </a:rPr>
              <a:t>between</a:t>
            </a:r>
            <a:r>
              <a:rPr lang="en-US" sz="2800" dirty="0">
                <a:latin typeface="Helvetica" pitchFamily="2" charset="0"/>
              </a:rPr>
              <a:t> microbial communities</a:t>
            </a:r>
            <a:endParaRPr lang="en-US" sz="2800" dirty="0"/>
          </a:p>
        </p:txBody>
      </p:sp>
      <p:pic>
        <p:nvPicPr>
          <p:cNvPr id="1026" name="Picture 2" descr="beta1">
            <a:extLst>
              <a:ext uri="{FF2B5EF4-FFF2-40B4-BE49-F238E27FC236}">
                <a16:creationId xmlns:a16="http://schemas.microsoft.com/office/drawing/2014/main" id="{BD9C4C83-04BE-5130-A151-5373DB97F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4400" y="1967051"/>
            <a:ext cx="7823200" cy="1955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354974-23B2-AC36-DF16-D8A84AA2E3C7}"/>
              </a:ext>
            </a:extLst>
          </p:cNvPr>
          <p:cNvSpPr txBox="1"/>
          <p:nvPr/>
        </p:nvSpPr>
        <p:spPr>
          <a:xfrm>
            <a:off x="10007600" y="6367322"/>
            <a:ext cx="2184400" cy="369332"/>
          </a:xfrm>
          <a:prstGeom prst="rect">
            <a:avLst/>
          </a:prstGeom>
          <a:noFill/>
        </p:spPr>
        <p:txBody>
          <a:bodyPr wrap="square">
            <a:spAutoFit/>
          </a:bodyPr>
          <a:lstStyle/>
          <a:p>
            <a:r>
              <a:rPr lang="en-US" dirty="0"/>
              <a:t>Dr. Andres </a:t>
            </a:r>
            <a:r>
              <a:rPr lang="en-US" dirty="0" err="1"/>
              <a:t>Baselga</a:t>
            </a:r>
            <a:endParaRPr lang="en-US" dirty="0"/>
          </a:p>
        </p:txBody>
      </p:sp>
    </p:spTree>
    <p:extLst>
      <p:ext uri="{BB962C8B-B14F-4D97-AF65-F5344CB8AC3E}">
        <p14:creationId xmlns:p14="http://schemas.microsoft.com/office/powerpoint/2010/main" val="3167237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82F7B-F2B4-8247-B883-850B2F9690D7}"/>
              </a:ext>
            </a:extLst>
          </p:cNvPr>
          <p:cNvSpPr>
            <a:spLocks noGrp="1"/>
          </p:cNvSpPr>
          <p:nvPr>
            <p:ph type="title"/>
          </p:nvPr>
        </p:nvSpPr>
        <p:spPr/>
        <p:txBody>
          <a:bodyPr>
            <a:normAutofit/>
          </a:bodyPr>
          <a:lstStyle/>
          <a:p>
            <a:pPr algn="ctr"/>
            <a:r>
              <a:rPr lang="en-US" sz="2800" dirty="0">
                <a:latin typeface="Helvetica" pitchFamily="2" charset="0"/>
              </a:rPr>
              <a:t>Beta diversity is a metric used to asses the </a:t>
            </a:r>
            <a:br>
              <a:rPr lang="en-US" sz="2800" dirty="0">
                <a:latin typeface="Helvetica" pitchFamily="2" charset="0"/>
              </a:rPr>
            </a:br>
            <a:r>
              <a:rPr lang="en-US" sz="2800" dirty="0">
                <a:latin typeface="Helvetica" pitchFamily="2" charset="0"/>
              </a:rPr>
              <a:t>diversity </a:t>
            </a:r>
            <a:r>
              <a:rPr lang="en-US" sz="2800" b="1" u="sng" dirty="0">
                <a:latin typeface="Helvetica" pitchFamily="2" charset="0"/>
              </a:rPr>
              <a:t>between</a:t>
            </a:r>
            <a:r>
              <a:rPr lang="en-US" sz="2800" dirty="0">
                <a:latin typeface="Helvetica" pitchFamily="2" charset="0"/>
              </a:rPr>
              <a:t> microbial communities</a:t>
            </a:r>
            <a:endParaRPr lang="en-US" sz="2800" dirty="0"/>
          </a:p>
        </p:txBody>
      </p:sp>
      <p:pic>
        <p:nvPicPr>
          <p:cNvPr id="1026" name="Picture 2" descr="beta1">
            <a:extLst>
              <a:ext uri="{FF2B5EF4-FFF2-40B4-BE49-F238E27FC236}">
                <a16:creationId xmlns:a16="http://schemas.microsoft.com/office/drawing/2014/main" id="{BD9C4C83-04BE-5130-A151-5373DB97F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4400" y="1967051"/>
            <a:ext cx="7823200" cy="1955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ta2">
            <a:extLst>
              <a:ext uri="{FF2B5EF4-FFF2-40B4-BE49-F238E27FC236}">
                <a16:creationId xmlns:a16="http://schemas.microsoft.com/office/drawing/2014/main" id="{3DF4361B-1DE2-C5EA-4AB4-DAEBCC458C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4400" y="4189412"/>
            <a:ext cx="7823200" cy="1955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B09095-D0E9-8B63-D4B8-5E06CC5C9074}"/>
              </a:ext>
            </a:extLst>
          </p:cNvPr>
          <p:cNvSpPr txBox="1"/>
          <p:nvPr/>
        </p:nvSpPr>
        <p:spPr>
          <a:xfrm>
            <a:off x="10007600" y="6367322"/>
            <a:ext cx="2184400" cy="369332"/>
          </a:xfrm>
          <a:prstGeom prst="rect">
            <a:avLst/>
          </a:prstGeom>
          <a:noFill/>
        </p:spPr>
        <p:txBody>
          <a:bodyPr wrap="square">
            <a:spAutoFit/>
          </a:bodyPr>
          <a:lstStyle/>
          <a:p>
            <a:r>
              <a:rPr lang="en-US" dirty="0"/>
              <a:t>Dr. Andres </a:t>
            </a:r>
            <a:r>
              <a:rPr lang="en-US" dirty="0" err="1"/>
              <a:t>Baselga</a:t>
            </a:r>
            <a:endParaRPr lang="en-US" dirty="0"/>
          </a:p>
        </p:txBody>
      </p:sp>
    </p:spTree>
    <p:extLst>
      <p:ext uri="{BB962C8B-B14F-4D97-AF65-F5344CB8AC3E}">
        <p14:creationId xmlns:p14="http://schemas.microsoft.com/office/powerpoint/2010/main" val="3453811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82F7B-F2B4-8247-B883-850B2F9690D7}"/>
              </a:ext>
            </a:extLst>
          </p:cNvPr>
          <p:cNvSpPr>
            <a:spLocks noGrp="1"/>
          </p:cNvSpPr>
          <p:nvPr>
            <p:ph type="title"/>
          </p:nvPr>
        </p:nvSpPr>
        <p:spPr/>
        <p:txBody>
          <a:bodyPr>
            <a:normAutofit/>
          </a:bodyPr>
          <a:lstStyle/>
          <a:p>
            <a:pPr algn="ctr"/>
            <a:r>
              <a:rPr lang="en-US" sz="2800" dirty="0">
                <a:latin typeface="Helvetica" pitchFamily="2" charset="0"/>
              </a:rPr>
              <a:t>Beta diversity is a metric used to asses the </a:t>
            </a:r>
            <a:br>
              <a:rPr lang="en-US" sz="2800" dirty="0">
                <a:latin typeface="Helvetica" pitchFamily="2" charset="0"/>
              </a:rPr>
            </a:br>
            <a:r>
              <a:rPr lang="en-US" sz="2800" dirty="0">
                <a:latin typeface="Helvetica" pitchFamily="2" charset="0"/>
              </a:rPr>
              <a:t>diversity </a:t>
            </a:r>
            <a:r>
              <a:rPr lang="en-US" sz="2800" b="1" u="sng" dirty="0">
                <a:latin typeface="Helvetica" pitchFamily="2" charset="0"/>
              </a:rPr>
              <a:t>between</a:t>
            </a:r>
            <a:r>
              <a:rPr lang="en-US" sz="2800" dirty="0">
                <a:latin typeface="Helvetica" pitchFamily="2" charset="0"/>
              </a:rPr>
              <a:t> microbial communities</a:t>
            </a:r>
            <a:endParaRPr lang="en-US" sz="2800" dirty="0"/>
          </a:p>
        </p:txBody>
      </p:sp>
      <p:pic>
        <p:nvPicPr>
          <p:cNvPr id="3" name="Picture 2">
            <a:extLst>
              <a:ext uri="{FF2B5EF4-FFF2-40B4-BE49-F238E27FC236}">
                <a16:creationId xmlns:a16="http://schemas.microsoft.com/office/drawing/2014/main" id="{6BE589BD-3B06-EDB5-CBC5-52F1C99D4E83}"/>
              </a:ext>
            </a:extLst>
          </p:cNvPr>
          <p:cNvPicPr>
            <a:picLocks noChangeAspect="1"/>
          </p:cNvPicPr>
          <p:nvPr/>
        </p:nvPicPr>
        <p:blipFill>
          <a:blip r:embed="rId3"/>
          <a:stretch>
            <a:fillRect/>
          </a:stretch>
        </p:blipFill>
        <p:spPr>
          <a:xfrm>
            <a:off x="555487" y="1876216"/>
            <a:ext cx="4930736" cy="4491107"/>
          </a:xfrm>
          <a:prstGeom prst="rect">
            <a:avLst/>
          </a:prstGeom>
        </p:spPr>
      </p:pic>
      <p:sp>
        <p:nvSpPr>
          <p:cNvPr id="4" name="TextBox 3">
            <a:extLst>
              <a:ext uri="{FF2B5EF4-FFF2-40B4-BE49-F238E27FC236}">
                <a16:creationId xmlns:a16="http://schemas.microsoft.com/office/drawing/2014/main" id="{047B738D-72B3-5586-6B45-E5813BEF66F1}"/>
              </a:ext>
            </a:extLst>
          </p:cNvPr>
          <p:cNvSpPr txBox="1"/>
          <p:nvPr/>
        </p:nvSpPr>
        <p:spPr>
          <a:xfrm>
            <a:off x="8941905" y="6367323"/>
            <a:ext cx="3250095" cy="369332"/>
          </a:xfrm>
          <a:prstGeom prst="rect">
            <a:avLst/>
          </a:prstGeom>
          <a:noFill/>
        </p:spPr>
        <p:txBody>
          <a:bodyPr wrap="square">
            <a:spAutoFit/>
          </a:bodyPr>
          <a:lstStyle/>
          <a:p>
            <a:r>
              <a:rPr lang="en-US" dirty="0"/>
              <a:t>Frontiers in Microbiology, 2019</a:t>
            </a:r>
          </a:p>
        </p:txBody>
      </p:sp>
    </p:spTree>
    <p:extLst>
      <p:ext uri="{BB962C8B-B14F-4D97-AF65-F5344CB8AC3E}">
        <p14:creationId xmlns:p14="http://schemas.microsoft.com/office/powerpoint/2010/main" val="1344116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188DF-B6FA-6B3A-75E8-54F6198CAA41}"/>
              </a:ext>
            </a:extLst>
          </p:cNvPr>
          <p:cNvSpPr>
            <a:spLocks noGrp="1"/>
          </p:cNvSpPr>
          <p:nvPr>
            <p:ph type="title"/>
          </p:nvPr>
        </p:nvSpPr>
        <p:spPr/>
        <p:txBody>
          <a:bodyPr/>
          <a:lstStyle/>
          <a:p>
            <a:pPr algn="ctr"/>
            <a:r>
              <a:rPr lang="en-US" dirty="0">
                <a:latin typeface="Helvetica" pitchFamily="2" charset="0"/>
              </a:rPr>
              <a:t>Common Research Questions</a:t>
            </a:r>
          </a:p>
        </p:txBody>
      </p:sp>
      <p:pic>
        <p:nvPicPr>
          <p:cNvPr id="7" name="Picture 6">
            <a:extLst>
              <a:ext uri="{FF2B5EF4-FFF2-40B4-BE49-F238E27FC236}">
                <a16:creationId xmlns:a16="http://schemas.microsoft.com/office/drawing/2014/main" id="{4F2554B6-8E97-17CD-97AD-5CA740BBD8F3}"/>
              </a:ext>
            </a:extLst>
          </p:cNvPr>
          <p:cNvPicPr>
            <a:picLocks noChangeAspect="1"/>
          </p:cNvPicPr>
          <p:nvPr/>
        </p:nvPicPr>
        <p:blipFill rotWithShape="1">
          <a:blip r:embed="rId2"/>
          <a:srcRect l="27037" r="27407" b="75347"/>
          <a:stretch/>
        </p:blipFill>
        <p:spPr>
          <a:xfrm>
            <a:off x="6906705" y="2258008"/>
            <a:ext cx="5517413" cy="2985796"/>
          </a:xfrm>
          <a:prstGeom prst="rect">
            <a:avLst/>
          </a:prstGeom>
        </p:spPr>
      </p:pic>
      <p:sp>
        <p:nvSpPr>
          <p:cNvPr id="10" name="Content Placeholder 2">
            <a:extLst>
              <a:ext uri="{FF2B5EF4-FFF2-40B4-BE49-F238E27FC236}">
                <a16:creationId xmlns:a16="http://schemas.microsoft.com/office/drawing/2014/main" id="{71B72164-E1B9-ABEB-6BBA-F91D5A6A7B29}"/>
              </a:ext>
            </a:extLst>
          </p:cNvPr>
          <p:cNvSpPr txBox="1">
            <a:spLocks/>
          </p:cNvSpPr>
          <p:nvPr/>
        </p:nvSpPr>
        <p:spPr>
          <a:xfrm>
            <a:off x="838200" y="1825625"/>
            <a:ext cx="5937738"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374151"/>
                </a:solidFill>
                <a:latin typeface="Söhne"/>
              </a:rPr>
              <a:t>What is the composition of the microbiome in a particular environment or host?</a:t>
            </a:r>
          </a:p>
          <a:p>
            <a:pPr marL="0" indent="0">
              <a:buFont typeface="Arial" panose="020B0604020202020204" pitchFamily="34" charset="0"/>
              <a:buNone/>
            </a:pPr>
            <a:endParaRPr lang="en-US" dirty="0">
              <a:solidFill>
                <a:srgbClr val="374151"/>
              </a:solidFill>
              <a:latin typeface="Söhne"/>
            </a:endParaRPr>
          </a:p>
          <a:p>
            <a:pPr marL="0" indent="0">
              <a:buFont typeface="Arial" panose="020B0604020202020204" pitchFamily="34" charset="0"/>
              <a:buNone/>
            </a:pPr>
            <a:r>
              <a:rPr lang="en-US" dirty="0">
                <a:solidFill>
                  <a:srgbClr val="374151"/>
                </a:solidFill>
                <a:latin typeface="Söhne"/>
              </a:rPr>
              <a:t>How does the microbiome change in response to factors like fertilizers, increasing CO</a:t>
            </a:r>
            <a:r>
              <a:rPr lang="en-US" baseline="30000" dirty="0">
                <a:solidFill>
                  <a:srgbClr val="374151"/>
                </a:solidFill>
                <a:latin typeface="Söhne"/>
              </a:rPr>
              <a:t>2</a:t>
            </a:r>
            <a:r>
              <a:rPr lang="en-US" dirty="0">
                <a:solidFill>
                  <a:srgbClr val="374151"/>
                </a:solidFill>
                <a:latin typeface="Söhne"/>
              </a:rPr>
              <a:t> levels, diet, disease, or medication? Over time? </a:t>
            </a:r>
          </a:p>
          <a:p>
            <a:pPr marL="0" indent="0">
              <a:buFont typeface="Arial" panose="020B0604020202020204" pitchFamily="34" charset="0"/>
              <a:buNone/>
            </a:pPr>
            <a:endParaRPr lang="en-US" dirty="0">
              <a:solidFill>
                <a:srgbClr val="374151"/>
              </a:solidFill>
              <a:latin typeface="Söhne"/>
            </a:endParaRPr>
          </a:p>
          <a:p>
            <a:pPr marL="0" indent="0">
              <a:buFont typeface="Arial" panose="020B0604020202020204" pitchFamily="34" charset="0"/>
              <a:buNone/>
            </a:pPr>
            <a:r>
              <a:rPr lang="en-US" dirty="0">
                <a:solidFill>
                  <a:srgbClr val="374151"/>
                </a:solidFill>
                <a:latin typeface="Söhne"/>
              </a:rPr>
              <a:t>What functions do specific microorganisms or microbial communities perform within their ecosystems?</a:t>
            </a:r>
          </a:p>
        </p:txBody>
      </p:sp>
      <p:sp>
        <p:nvSpPr>
          <p:cNvPr id="11" name="Rectangle 10">
            <a:extLst>
              <a:ext uri="{FF2B5EF4-FFF2-40B4-BE49-F238E27FC236}">
                <a16:creationId xmlns:a16="http://schemas.microsoft.com/office/drawing/2014/main" id="{B83278AA-53F4-4504-417B-2301C3190966}"/>
              </a:ext>
            </a:extLst>
          </p:cNvPr>
          <p:cNvSpPr/>
          <p:nvPr/>
        </p:nvSpPr>
        <p:spPr>
          <a:xfrm>
            <a:off x="615820" y="3079102"/>
            <a:ext cx="6587413" cy="27805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90460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82F7B-F2B4-8247-B883-850B2F9690D7}"/>
              </a:ext>
            </a:extLst>
          </p:cNvPr>
          <p:cNvSpPr>
            <a:spLocks noGrp="1"/>
          </p:cNvSpPr>
          <p:nvPr>
            <p:ph type="title"/>
          </p:nvPr>
        </p:nvSpPr>
        <p:spPr/>
        <p:txBody>
          <a:bodyPr>
            <a:normAutofit/>
          </a:bodyPr>
          <a:lstStyle/>
          <a:p>
            <a:pPr algn="ctr"/>
            <a:r>
              <a:rPr lang="en-US" sz="2800" dirty="0">
                <a:latin typeface="Helvetica" pitchFamily="2" charset="0"/>
              </a:rPr>
              <a:t>Beta diversity is a metric used to asses the </a:t>
            </a:r>
            <a:br>
              <a:rPr lang="en-US" sz="2800" dirty="0">
                <a:latin typeface="Helvetica" pitchFamily="2" charset="0"/>
              </a:rPr>
            </a:br>
            <a:r>
              <a:rPr lang="en-US" sz="2800" dirty="0">
                <a:latin typeface="Helvetica" pitchFamily="2" charset="0"/>
              </a:rPr>
              <a:t>diversity </a:t>
            </a:r>
            <a:r>
              <a:rPr lang="en-US" sz="2800" b="1" u="sng" dirty="0">
                <a:latin typeface="Helvetica" pitchFamily="2" charset="0"/>
              </a:rPr>
              <a:t>between</a:t>
            </a:r>
            <a:r>
              <a:rPr lang="en-US" sz="2800" dirty="0">
                <a:latin typeface="Helvetica" pitchFamily="2" charset="0"/>
              </a:rPr>
              <a:t> microbial communities</a:t>
            </a:r>
            <a:endParaRPr lang="en-US" sz="2800" dirty="0"/>
          </a:p>
        </p:txBody>
      </p:sp>
      <p:pic>
        <p:nvPicPr>
          <p:cNvPr id="3" name="Picture 2">
            <a:extLst>
              <a:ext uri="{FF2B5EF4-FFF2-40B4-BE49-F238E27FC236}">
                <a16:creationId xmlns:a16="http://schemas.microsoft.com/office/drawing/2014/main" id="{6BE589BD-3B06-EDB5-CBC5-52F1C99D4E83}"/>
              </a:ext>
            </a:extLst>
          </p:cNvPr>
          <p:cNvPicPr>
            <a:picLocks noChangeAspect="1"/>
          </p:cNvPicPr>
          <p:nvPr/>
        </p:nvPicPr>
        <p:blipFill>
          <a:blip r:embed="rId3"/>
          <a:stretch>
            <a:fillRect/>
          </a:stretch>
        </p:blipFill>
        <p:spPr>
          <a:xfrm>
            <a:off x="555487" y="1876216"/>
            <a:ext cx="4930736" cy="4491107"/>
          </a:xfrm>
          <a:prstGeom prst="rect">
            <a:avLst/>
          </a:prstGeom>
        </p:spPr>
      </p:pic>
      <p:pic>
        <p:nvPicPr>
          <p:cNvPr id="3074" name="Picture 2" descr="Principal coordinate analysis (PCoA) of rumen microbial communities.... |  Download Scientific Diagram">
            <a:extLst>
              <a:ext uri="{FF2B5EF4-FFF2-40B4-BE49-F238E27FC236}">
                <a16:creationId xmlns:a16="http://schemas.microsoft.com/office/drawing/2014/main" id="{953FC894-E78D-1CC3-25DA-65EDB96E1D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8098" y="2226365"/>
            <a:ext cx="5968415" cy="39005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67124D-236D-3335-A966-B91EE658B1A0}"/>
              </a:ext>
            </a:extLst>
          </p:cNvPr>
          <p:cNvSpPr txBox="1"/>
          <p:nvPr/>
        </p:nvSpPr>
        <p:spPr>
          <a:xfrm>
            <a:off x="8941905" y="6367323"/>
            <a:ext cx="3250095" cy="369332"/>
          </a:xfrm>
          <a:prstGeom prst="rect">
            <a:avLst/>
          </a:prstGeom>
          <a:noFill/>
        </p:spPr>
        <p:txBody>
          <a:bodyPr wrap="square">
            <a:spAutoFit/>
          </a:bodyPr>
          <a:lstStyle/>
          <a:p>
            <a:r>
              <a:rPr lang="en-US" dirty="0"/>
              <a:t>Frontiers in Microbiology, 2019</a:t>
            </a:r>
          </a:p>
        </p:txBody>
      </p:sp>
    </p:spTree>
    <p:extLst>
      <p:ext uri="{BB962C8B-B14F-4D97-AF65-F5344CB8AC3E}">
        <p14:creationId xmlns:p14="http://schemas.microsoft.com/office/powerpoint/2010/main" val="676266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CC58C-96BF-497C-4C96-2E048FBC91DA}"/>
              </a:ext>
            </a:extLst>
          </p:cNvPr>
          <p:cNvSpPr>
            <a:spLocks noGrp="1"/>
          </p:cNvSpPr>
          <p:nvPr>
            <p:ph type="title"/>
          </p:nvPr>
        </p:nvSpPr>
        <p:spPr/>
        <p:txBody>
          <a:bodyPr>
            <a:normAutofit/>
          </a:bodyPr>
          <a:lstStyle/>
          <a:p>
            <a:pPr algn="ctr"/>
            <a:r>
              <a:rPr lang="en-US" sz="4000" dirty="0">
                <a:latin typeface="Helvetica" pitchFamily="2" charset="0"/>
              </a:rPr>
              <a:t>Microbiome Analysis</a:t>
            </a:r>
          </a:p>
        </p:txBody>
      </p:sp>
      <p:sp>
        <p:nvSpPr>
          <p:cNvPr id="4" name="Right Arrow 3">
            <a:extLst>
              <a:ext uri="{FF2B5EF4-FFF2-40B4-BE49-F238E27FC236}">
                <a16:creationId xmlns:a16="http://schemas.microsoft.com/office/drawing/2014/main" id="{2F3BA7CC-2958-78CA-476F-B7B260B248C6}"/>
              </a:ext>
            </a:extLst>
          </p:cNvPr>
          <p:cNvSpPr/>
          <p:nvPr/>
        </p:nvSpPr>
        <p:spPr>
          <a:xfrm>
            <a:off x="838200" y="2212255"/>
            <a:ext cx="10383982" cy="1108363"/>
          </a:xfrm>
          <a:prstGeom prst="rightArrow">
            <a:avLst>
              <a:gd name="adj1" fmla="val 50000"/>
              <a:gd name="adj2" fmla="val 5525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pitchFamily="2" charset="0"/>
            </a:endParaRPr>
          </a:p>
        </p:txBody>
      </p:sp>
      <p:sp>
        <p:nvSpPr>
          <p:cNvPr id="5" name="TextBox 4">
            <a:extLst>
              <a:ext uri="{FF2B5EF4-FFF2-40B4-BE49-F238E27FC236}">
                <a16:creationId xmlns:a16="http://schemas.microsoft.com/office/drawing/2014/main" id="{54F4E348-2E2E-6388-BA39-1DABCD2F5D7A}"/>
              </a:ext>
            </a:extLst>
          </p:cNvPr>
          <p:cNvSpPr txBox="1"/>
          <p:nvPr/>
        </p:nvSpPr>
        <p:spPr>
          <a:xfrm>
            <a:off x="1286267" y="1896968"/>
            <a:ext cx="755335" cy="338554"/>
          </a:xfrm>
          <a:prstGeom prst="rect">
            <a:avLst/>
          </a:prstGeom>
          <a:noFill/>
        </p:spPr>
        <p:txBody>
          <a:bodyPr wrap="none" rtlCol="0">
            <a:spAutoFit/>
          </a:bodyPr>
          <a:lstStyle/>
          <a:p>
            <a:pPr algn="ctr"/>
            <a:r>
              <a:rPr lang="en-US" sz="1600" b="1" dirty="0">
                <a:latin typeface="Helvetica" pitchFamily="2" charset="0"/>
              </a:rPr>
              <a:t>Part 1</a:t>
            </a:r>
          </a:p>
        </p:txBody>
      </p:sp>
      <p:sp>
        <p:nvSpPr>
          <p:cNvPr id="6" name="TextBox 5">
            <a:extLst>
              <a:ext uri="{FF2B5EF4-FFF2-40B4-BE49-F238E27FC236}">
                <a16:creationId xmlns:a16="http://schemas.microsoft.com/office/drawing/2014/main" id="{B3AC5387-DBF3-D3A6-BAEE-027DEA18D6AC}"/>
              </a:ext>
            </a:extLst>
          </p:cNvPr>
          <p:cNvSpPr txBox="1"/>
          <p:nvPr/>
        </p:nvSpPr>
        <p:spPr>
          <a:xfrm>
            <a:off x="3690488" y="1875396"/>
            <a:ext cx="755335" cy="338554"/>
          </a:xfrm>
          <a:prstGeom prst="rect">
            <a:avLst/>
          </a:prstGeom>
          <a:noFill/>
        </p:spPr>
        <p:txBody>
          <a:bodyPr wrap="none" rtlCol="0">
            <a:spAutoFit/>
          </a:bodyPr>
          <a:lstStyle/>
          <a:p>
            <a:pPr algn="ctr"/>
            <a:r>
              <a:rPr lang="en-US" sz="1600" b="1" dirty="0">
                <a:latin typeface="Helvetica" pitchFamily="2" charset="0"/>
              </a:rPr>
              <a:t>Part 2</a:t>
            </a:r>
          </a:p>
        </p:txBody>
      </p:sp>
      <p:sp>
        <p:nvSpPr>
          <p:cNvPr id="7" name="TextBox 6">
            <a:extLst>
              <a:ext uri="{FF2B5EF4-FFF2-40B4-BE49-F238E27FC236}">
                <a16:creationId xmlns:a16="http://schemas.microsoft.com/office/drawing/2014/main" id="{514322AA-26CF-CCA6-08D1-019D499C04D4}"/>
              </a:ext>
            </a:extLst>
          </p:cNvPr>
          <p:cNvSpPr txBox="1"/>
          <p:nvPr/>
        </p:nvSpPr>
        <p:spPr>
          <a:xfrm>
            <a:off x="6542776" y="1875396"/>
            <a:ext cx="755335" cy="338554"/>
          </a:xfrm>
          <a:prstGeom prst="rect">
            <a:avLst/>
          </a:prstGeom>
          <a:noFill/>
        </p:spPr>
        <p:txBody>
          <a:bodyPr wrap="none" rtlCol="0">
            <a:spAutoFit/>
          </a:bodyPr>
          <a:lstStyle/>
          <a:p>
            <a:pPr algn="ctr"/>
            <a:r>
              <a:rPr lang="en-US" sz="1600" b="1" dirty="0">
                <a:latin typeface="Helvetica" pitchFamily="2" charset="0"/>
              </a:rPr>
              <a:t>Part 3</a:t>
            </a:r>
          </a:p>
        </p:txBody>
      </p:sp>
      <p:sp>
        <p:nvSpPr>
          <p:cNvPr id="8" name="TextBox 7">
            <a:extLst>
              <a:ext uri="{FF2B5EF4-FFF2-40B4-BE49-F238E27FC236}">
                <a16:creationId xmlns:a16="http://schemas.microsoft.com/office/drawing/2014/main" id="{20F45567-A674-B2B4-D8C9-ABD4CF91C7BC}"/>
              </a:ext>
            </a:extLst>
          </p:cNvPr>
          <p:cNvSpPr txBox="1"/>
          <p:nvPr/>
        </p:nvSpPr>
        <p:spPr>
          <a:xfrm>
            <a:off x="9395063" y="1875396"/>
            <a:ext cx="755335" cy="338554"/>
          </a:xfrm>
          <a:prstGeom prst="rect">
            <a:avLst/>
          </a:prstGeom>
          <a:noFill/>
        </p:spPr>
        <p:txBody>
          <a:bodyPr wrap="none" rtlCol="0">
            <a:spAutoFit/>
          </a:bodyPr>
          <a:lstStyle/>
          <a:p>
            <a:pPr algn="ctr"/>
            <a:r>
              <a:rPr lang="en-US" sz="1600" b="1" dirty="0">
                <a:latin typeface="Helvetica" pitchFamily="2" charset="0"/>
              </a:rPr>
              <a:t>Part 4</a:t>
            </a:r>
          </a:p>
        </p:txBody>
      </p:sp>
      <p:sp>
        <p:nvSpPr>
          <p:cNvPr id="9" name="TextBox 8">
            <a:extLst>
              <a:ext uri="{FF2B5EF4-FFF2-40B4-BE49-F238E27FC236}">
                <a16:creationId xmlns:a16="http://schemas.microsoft.com/office/drawing/2014/main" id="{02C6FAA0-E23D-5B3A-4F2E-33B62D36AEEB}"/>
              </a:ext>
            </a:extLst>
          </p:cNvPr>
          <p:cNvSpPr txBox="1"/>
          <p:nvPr/>
        </p:nvSpPr>
        <p:spPr>
          <a:xfrm>
            <a:off x="595746" y="3302291"/>
            <a:ext cx="2147454" cy="584775"/>
          </a:xfrm>
          <a:prstGeom prst="rect">
            <a:avLst/>
          </a:prstGeom>
          <a:noFill/>
        </p:spPr>
        <p:txBody>
          <a:bodyPr wrap="square" rtlCol="0">
            <a:spAutoFit/>
          </a:bodyPr>
          <a:lstStyle/>
          <a:p>
            <a:pPr algn="ctr"/>
            <a:r>
              <a:rPr lang="en-US" sz="1600" b="1" dirty="0">
                <a:solidFill>
                  <a:schemeClr val="bg2">
                    <a:lumMod val="75000"/>
                  </a:schemeClr>
                </a:solidFill>
                <a:latin typeface="Helvetica" pitchFamily="2" charset="0"/>
              </a:rPr>
              <a:t>Experimental Design</a:t>
            </a:r>
          </a:p>
        </p:txBody>
      </p:sp>
      <p:sp>
        <p:nvSpPr>
          <p:cNvPr id="10" name="TextBox 9">
            <a:extLst>
              <a:ext uri="{FF2B5EF4-FFF2-40B4-BE49-F238E27FC236}">
                <a16:creationId xmlns:a16="http://schemas.microsoft.com/office/drawing/2014/main" id="{B402D0E8-6C41-8CD4-B2C9-2BA2758E7667}"/>
              </a:ext>
            </a:extLst>
          </p:cNvPr>
          <p:cNvSpPr txBox="1"/>
          <p:nvPr/>
        </p:nvSpPr>
        <p:spPr>
          <a:xfrm>
            <a:off x="2863519" y="3320618"/>
            <a:ext cx="2389908" cy="2308324"/>
          </a:xfrm>
          <a:prstGeom prst="rect">
            <a:avLst/>
          </a:prstGeom>
          <a:noFill/>
        </p:spPr>
        <p:txBody>
          <a:bodyPr wrap="square" rtlCol="0">
            <a:spAutoFit/>
          </a:bodyPr>
          <a:lstStyle/>
          <a:p>
            <a:pPr algn="ctr"/>
            <a:r>
              <a:rPr lang="en-US" sz="1600" b="1" dirty="0">
                <a:solidFill>
                  <a:schemeClr val="bg2">
                    <a:lumMod val="75000"/>
                  </a:schemeClr>
                </a:solidFill>
                <a:latin typeface="Helvetica" pitchFamily="2" charset="0"/>
              </a:rPr>
              <a:t>DADA2</a:t>
            </a:r>
          </a:p>
          <a:p>
            <a:pPr algn="ctr"/>
            <a:r>
              <a:rPr lang="en-US" sz="1600" dirty="0">
                <a:solidFill>
                  <a:schemeClr val="bg2">
                    <a:lumMod val="75000"/>
                  </a:schemeClr>
                </a:solidFill>
                <a:latin typeface="Helvetica" pitchFamily="2" charset="0"/>
              </a:rPr>
              <a:t>QC filtering, trimming, and merging</a:t>
            </a:r>
          </a:p>
          <a:p>
            <a:pPr algn="ctr"/>
            <a:endParaRPr lang="en-US" sz="1600" dirty="0">
              <a:solidFill>
                <a:schemeClr val="bg2">
                  <a:lumMod val="75000"/>
                </a:schemeClr>
              </a:solidFill>
              <a:latin typeface="Helvetica" pitchFamily="2" charset="0"/>
            </a:endParaRPr>
          </a:p>
          <a:p>
            <a:pPr algn="ctr"/>
            <a:r>
              <a:rPr lang="en-US" sz="1600" dirty="0">
                <a:solidFill>
                  <a:schemeClr val="bg2">
                    <a:lumMod val="75000"/>
                  </a:schemeClr>
                </a:solidFill>
                <a:latin typeface="Helvetica" pitchFamily="2" charset="0"/>
              </a:rPr>
              <a:t>Building ASV counts table and preparing metadata</a:t>
            </a:r>
          </a:p>
          <a:p>
            <a:pPr algn="ctr"/>
            <a:endParaRPr lang="en-US" sz="1600" dirty="0">
              <a:solidFill>
                <a:schemeClr val="bg2">
                  <a:lumMod val="75000"/>
                </a:schemeClr>
              </a:solidFill>
              <a:latin typeface="Helvetica" pitchFamily="2" charset="0"/>
            </a:endParaRPr>
          </a:p>
          <a:p>
            <a:pPr algn="ctr"/>
            <a:endParaRPr lang="en-US" sz="1600" dirty="0">
              <a:solidFill>
                <a:schemeClr val="bg2">
                  <a:lumMod val="75000"/>
                </a:schemeClr>
              </a:solidFill>
              <a:latin typeface="Helvetica" pitchFamily="2" charset="0"/>
            </a:endParaRPr>
          </a:p>
        </p:txBody>
      </p:sp>
      <p:sp>
        <p:nvSpPr>
          <p:cNvPr id="11" name="TextBox 10">
            <a:extLst>
              <a:ext uri="{FF2B5EF4-FFF2-40B4-BE49-F238E27FC236}">
                <a16:creationId xmlns:a16="http://schemas.microsoft.com/office/drawing/2014/main" id="{E4B337CB-48C0-B90D-1D31-3CEF2CFDA362}"/>
              </a:ext>
            </a:extLst>
          </p:cNvPr>
          <p:cNvSpPr txBox="1"/>
          <p:nvPr/>
        </p:nvSpPr>
        <p:spPr>
          <a:xfrm>
            <a:off x="5787737" y="3302291"/>
            <a:ext cx="2389908" cy="1077218"/>
          </a:xfrm>
          <a:prstGeom prst="rect">
            <a:avLst/>
          </a:prstGeom>
          <a:noFill/>
        </p:spPr>
        <p:txBody>
          <a:bodyPr wrap="square" rtlCol="0">
            <a:spAutoFit/>
          </a:bodyPr>
          <a:lstStyle/>
          <a:p>
            <a:pPr algn="ctr"/>
            <a:r>
              <a:rPr lang="en-US" sz="1600" b="1" dirty="0" err="1">
                <a:solidFill>
                  <a:schemeClr val="bg2">
                    <a:lumMod val="75000"/>
                  </a:schemeClr>
                </a:solidFill>
                <a:latin typeface="Helvetica" pitchFamily="2" charset="0"/>
              </a:rPr>
              <a:t>Phyloseq</a:t>
            </a:r>
            <a:endParaRPr lang="en-US" sz="1600" b="1" dirty="0">
              <a:solidFill>
                <a:schemeClr val="bg2">
                  <a:lumMod val="75000"/>
                </a:schemeClr>
              </a:solidFill>
              <a:latin typeface="Helvetica" pitchFamily="2" charset="0"/>
            </a:endParaRPr>
          </a:p>
          <a:p>
            <a:pPr algn="ctr"/>
            <a:r>
              <a:rPr lang="en-US" sz="1600" dirty="0">
                <a:solidFill>
                  <a:schemeClr val="bg2">
                    <a:lumMod val="75000"/>
                  </a:schemeClr>
                </a:solidFill>
                <a:latin typeface="Helvetica" pitchFamily="2" charset="0"/>
              </a:rPr>
              <a:t>Alpha diversity, beta diversity, relative abundance</a:t>
            </a:r>
          </a:p>
        </p:txBody>
      </p:sp>
      <p:sp>
        <p:nvSpPr>
          <p:cNvPr id="14" name="TextBox 13">
            <a:extLst>
              <a:ext uri="{FF2B5EF4-FFF2-40B4-BE49-F238E27FC236}">
                <a16:creationId xmlns:a16="http://schemas.microsoft.com/office/drawing/2014/main" id="{545C5745-B2D5-0C3C-6086-F42D797F422F}"/>
              </a:ext>
            </a:extLst>
          </p:cNvPr>
          <p:cNvSpPr txBox="1"/>
          <p:nvPr/>
        </p:nvSpPr>
        <p:spPr>
          <a:xfrm>
            <a:off x="468980" y="5705910"/>
            <a:ext cx="2389907" cy="954107"/>
          </a:xfrm>
          <a:prstGeom prst="rect">
            <a:avLst/>
          </a:prstGeom>
          <a:noFill/>
        </p:spPr>
        <p:txBody>
          <a:bodyPr wrap="square" rtlCol="0">
            <a:spAutoFit/>
          </a:bodyPr>
          <a:lstStyle/>
          <a:p>
            <a:pPr algn="ctr"/>
            <a:r>
              <a:rPr lang="en-US" sz="1400" dirty="0">
                <a:solidFill>
                  <a:schemeClr val="bg2">
                    <a:lumMod val="75000"/>
                  </a:schemeClr>
                </a:solidFill>
                <a:latin typeface="Helvetica" pitchFamily="2" charset="0"/>
              </a:rPr>
              <a:t>Have a broad understanding of microbiome experimental design.</a:t>
            </a:r>
          </a:p>
        </p:txBody>
      </p:sp>
      <p:sp>
        <p:nvSpPr>
          <p:cNvPr id="15" name="TextBox 14">
            <a:extLst>
              <a:ext uri="{FF2B5EF4-FFF2-40B4-BE49-F238E27FC236}">
                <a16:creationId xmlns:a16="http://schemas.microsoft.com/office/drawing/2014/main" id="{51994EF7-0E1F-8253-878A-6CE7B4FB9817}"/>
              </a:ext>
            </a:extLst>
          </p:cNvPr>
          <p:cNvSpPr txBox="1"/>
          <p:nvPr/>
        </p:nvSpPr>
        <p:spPr>
          <a:xfrm>
            <a:off x="2873201" y="5705910"/>
            <a:ext cx="2389907" cy="738664"/>
          </a:xfrm>
          <a:prstGeom prst="rect">
            <a:avLst/>
          </a:prstGeom>
          <a:noFill/>
        </p:spPr>
        <p:txBody>
          <a:bodyPr wrap="square" rtlCol="0">
            <a:spAutoFit/>
          </a:bodyPr>
          <a:lstStyle/>
          <a:p>
            <a:pPr algn="ctr"/>
            <a:r>
              <a:rPr lang="en-US" sz="1400" dirty="0">
                <a:solidFill>
                  <a:schemeClr val="bg2">
                    <a:lumMod val="75000"/>
                  </a:schemeClr>
                </a:solidFill>
                <a:latin typeface="Helvetica" pitchFamily="2" charset="0"/>
              </a:rPr>
              <a:t>Start with </a:t>
            </a:r>
            <a:r>
              <a:rPr lang="en-US" sz="1400" dirty="0" err="1">
                <a:solidFill>
                  <a:schemeClr val="bg2">
                    <a:lumMod val="75000"/>
                  </a:schemeClr>
                </a:solidFill>
                <a:latin typeface="Helvetica" pitchFamily="2" charset="0"/>
              </a:rPr>
              <a:t>fastq</a:t>
            </a:r>
            <a:r>
              <a:rPr lang="en-US" sz="1400" dirty="0">
                <a:solidFill>
                  <a:schemeClr val="bg2">
                    <a:lumMod val="75000"/>
                  </a:schemeClr>
                </a:solidFill>
                <a:latin typeface="Helvetica" pitchFamily="2" charset="0"/>
              </a:rPr>
              <a:t> files and end with a </a:t>
            </a:r>
            <a:r>
              <a:rPr lang="en-US" sz="1400" dirty="0" err="1">
                <a:solidFill>
                  <a:schemeClr val="bg2">
                    <a:lumMod val="75000"/>
                  </a:schemeClr>
                </a:solidFill>
                <a:latin typeface="Helvetica" pitchFamily="2" charset="0"/>
              </a:rPr>
              <a:t>ASVcounts</a:t>
            </a:r>
            <a:r>
              <a:rPr lang="en-US" sz="1400" dirty="0">
                <a:solidFill>
                  <a:schemeClr val="bg2">
                    <a:lumMod val="75000"/>
                  </a:schemeClr>
                </a:solidFill>
                <a:latin typeface="Helvetica" pitchFamily="2" charset="0"/>
              </a:rPr>
              <a:t> table.</a:t>
            </a:r>
          </a:p>
        </p:txBody>
      </p:sp>
      <p:sp>
        <p:nvSpPr>
          <p:cNvPr id="16" name="TextBox 15">
            <a:extLst>
              <a:ext uri="{FF2B5EF4-FFF2-40B4-BE49-F238E27FC236}">
                <a16:creationId xmlns:a16="http://schemas.microsoft.com/office/drawing/2014/main" id="{C9D57055-11FB-F62C-3495-67B5409D0561}"/>
              </a:ext>
            </a:extLst>
          </p:cNvPr>
          <p:cNvSpPr txBox="1"/>
          <p:nvPr/>
        </p:nvSpPr>
        <p:spPr>
          <a:xfrm>
            <a:off x="5962071" y="5659743"/>
            <a:ext cx="2389907" cy="738664"/>
          </a:xfrm>
          <a:prstGeom prst="rect">
            <a:avLst/>
          </a:prstGeom>
          <a:noFill/>
        </p:spPr>
        <p:txBody>
          <a:bodyPr wrap="square" rtlCol="0">
            <a:spAutoFit/>
          </a:bodyPr>
          <a:lstStyle/>
          <a:p>
            <a:pPr algn="ctr"/>
            <a:r>
              <a:rPr lang="en-US" sz="1400" dirty="0">
                <a:solidFill>
                  <a:schemeClr val="bg2">
                    <a:lumMod val="75000"/>
                  </a:schemeClr>
                </a:solidFill>
                <a:latin typeface="Helvetica" pitchFamily="2" charset="0"/>
              </a:rPr>
              <a:t>Build a </a:t>
            </a:r>
            <a:r>
              <a:rPr lang="en-US" sz="1400" dirty="0" err="1">
                <a:solidFill>
                  <a:schemeClr val="bg2">
                    <a:lumMod val="75000"/>
                  </a:schemeClr>
                </a:solidFill>
                <a:latin typeface="Helvetica" pitchFamily="2" charset="0"/>
              </a:rPr>
              <a:t>phyloseq</a:t>
            </a:r>
            <a:r>
              <a:rPr lang="en-US" sz="1400" dirty="0">
                <a:solidFill>
                  <a:schemeClr val="bg2">
                    <a:lumMod val="75000"/>
                  </a:schemeClr>
                </a:solidFill>
                <a:latin typeface="Helvetica" pitchFamily="2" charset="0"/>
              </a:rPr>
              <a:t> object and make some figures using ggplot2 syntax.</a:t>
            </a:r>
          </a:p>
        </p:txBody>
      </p:sp>
      <p:sp>
        <p:nvSpPr>
          <p:cNvPr id="17" name="TextBox 16">
            <a:extLst>
              <a:ext uri="{FF2B5EF4-FFF2-40B4-BE49-F238E27FC236}">
                <a16:creationId xmlns:a16="http://schemas.microsoft.com/office/drawing/2014/main" id="{B0B082E3-0D2A-A40F-FABD-3B2E621E27A2}"/>
              </a:ext>
            </a:extLst>
          </p:cNvPr>
          <p:cNvSpPr txBox="1"/>
          <p:nvPr/>
        </p:nvSpPr>
        <p:spPr>
          <a:xfrm>
            <a:off x="8610602" y="5659743"/>
            <a:ext cx="2389907" cy="954107"/>
          </a:xfrm>
          <a:prstGeom prst="rect">
            <a:avLst/>
          </a:prstGeom>
          <a:noFill/>
        </p:spPr>
        <p:txBody>
          <a:bodyPr wrap="square" rtlCol="0">
            <a:spAutoFit/>
          </a:bodyPr>
          <a:lstStyle/>
          <a:p>
            <a:pPr algn="ctr"/>
            <a:r>
              <a:rPr lang="en-US" sz="1400" dirty="0">
                <a:latin typeface="Helvetica" pitchFamily="2" charset="0"/>
              </a:rPr>
              <a:t>Learn how to complete simple stats on alpha diversity, beta diversity, and relative abundance.</a:t>
            </a:r>
          </a:p>
        </p:txBody>
      </p:sp>
      <p:sp>
        <p:nvSpPr>
          <p:cNvPr id="3" name="TextBox 2">
            <a:extLst>
              <a:ext uri="{FF2B5EF4-FFF2-40B4-BE49-F238E27FC236}">
                <a16:creationId xmlns:a16="http://schemas.microsoft.com/office/drawing/2014/main" id="{FD99A67B-2748-B280-1206-FF484414178C}"/>
              </a:ext>
            </a:extLst>
          </p:cNvPr>
          <p:cNvSpPr txBox="1"/>
          <p:nvPr/>
        </p:nvSpPr>
        <p:spPr>
          <a:xfrm>
            <a:off x="8504959" y="3302291"/>
            <a:ext cx="2495550" cy="1569660"/>
          </a:xfrm>
          <a:prstGeom prst="rect">
            <a:avLst/>
          </a:prstGeom>
          <a:noFill/>
        </p:spPr>
        <p:txBody>
          <a:bodyPr wrap="square" rtlCol="0">
            <a:spAutoFit/>
          </a:bodyPr>
          <a:lstStyle/>
          <a:p>
            <a:pPr algn="ctr"/>
            <a:r>
              <a:rPr lang="en-US" sz="1600" b="1" dirty="0">
                <a:latin typeface="Helvetica" pitchFamily="2" charset="0"/>
              </a:rPr>
              <a:t>Statistics on Microbiome Data</a:t>
            </a:r>
          </a:p>
          <a:p>
            <a:pPr algn="ctr"/>
            <a:r>
              <a:rPr lang="en-US" sz="1600" dirty="0">
                <a:latin typeface="Helvetica" pitchFamily="2" charset="0"/>
              </a:rPr>
              <a:t>Data formatting and common statistical analyses</a:t>
            </a:r>
          </a:p>
          <a:p>
            <a:pPr algn="ctr"/>
            <a:endParaRPr lang="en-US" sz="1600" dirty="0">
              <a:latin typeface="Helvetica" pitchFamily="2" charset="0"/>
            </a:endParaRPr>
          </a:p>
        </p:txBody>
      </p:sp>
    </p:spTree>
    <p:extLst>
      <p:ext uri="{BB962C8B-B14F-4D97-AF65-F5344CB8AC3E}">
        <p14:creationId xmlns:p14="http://schemas.microsoft.com/office/powerpoint/2010/main" val="3814847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A5226-7E36-5CEE-090E-01FBCACD3D2B}"/>
              </a:ext>
            </a:extLst>
          </p:cNvPr>
          <p:cNvSpPr>
            <a:spLocks noGrp="1"/>
          </p:cNvSpPr>
          <p:nvPr>
            <p:ph type="title"/>
          </p:nvPr>
        </p:nvSpPr>
        <p:spPr/>
        <p:txBody>
          <a:bodyPr/>
          <a:lstStyle/>
          <a:p>
            <a:r>
              <a:rPr lang="en-US" dirty="0"/>
              <a:t>Alpha Diversity</a:t>
            </a:r>
          </a:p>
        </p:txBody>
      </p:sp>
      <p:sp>
        <p:nvSpPr>
          <p:cNvPr id="3" name="Content Placeholder 2">
            <a:extLst>
              <a:ext uri="{FF2B5EF4-FFF2-40B4-BE49-F238E27FC236}">
                <a16:creationId xmlns:a16="http://schemas.microsoft.com/office/drawing/2014/main" id="{B59961B6-DDCB-A16E-95EC-BB933E291325}"/>
              </a:ext>
            </a:extLst>
          </p:cNvPr>
          <p:cNvSpPr>
            <a:spLocks noGrp="1"/>
          </p:cNvSpPr>
          <p:nvPr>
            <p:ph idx="1"/>
          </p:nvPr>
        </p:nvSpPr>
        <p:spPr>
          <a:xfrm>
            <a:off x="6096000" y="1825625"/>
            <a:ext cx="5412828" cy="4351338"/>
          </a:xfrm>
        </p:spPr>
        <p:txBody>
          <a:bodyPr>
            <a:normAutofit fontScale="92500" lnSpcReduction="20000"/>
          </a:bodyPr>
          <a:lstStyle/>
          <a:p>
            <a:pPr marL="0" indent="0">
              <a:buNone/>
            </a:pPr>
            <a:r>
              <a:rPr lang="en-US" i="1" dirty="0"/>
              <a:t>Hypothesis: There is a difference in alpha diversity between Bacteroides groups.</a:t>
            </a:r>
          </a:p>
          <a:p>
            <a:pPr marL="0" indent="0">
              <a:buNone/>
            </a:pPr>
            <a:endParaRPr lang="en-US" dirty="0"/>
          </a:p>
          <a:p>
            <a:pPr marL="0" indent="0">
              <a:buNone/>
            </a:pPr>
            <a:r>
              <a:rPr lang="en-US" dirty="0"/>
              <a:t>Run Wilcoxon rank sum with FDR correction between </a:t>
            </a:r>
            <a:r>
              <a:rPr lang="en-US" i="1" dirty="0"/>
              <a:t>Bacteroides</a:t>
            </a:r>
            <a:r>
              <a:rPr lang="en-US" dirty="0"/>
              <a:t> groups at each treatment.</a:t>
            </a:r>
          </a:p>
          <a:p>
            <a:pPr marL="0" indent="0">
              <a:buNone/>
            </a:pPr>
            <a:endParaRPr lang="en-US" dirty="0"/>
          </a:p>
          <a:p>
            <a:pPr marL="0" indent="0">
              <a:buNone/>
            </a:pPr>
            <a:r>
              <a:rPr lang="en-US" dirty="0"/>
              <a:t>Log2 transform the Shannon diversity and run linear model to account for both </a:t>
            </a:r>
            <a:r>
              <a:rPr lang="en-US" i="1" dirty="0"/>
              <a:t>Bacteroides</a:t>
            </a:r>
            <a:r>
              <a:rPr lang="en-US" dirty="0"/>
              <a:t> and factors like </a:t>
            </a:r>
            <a:r>
              <a:rPr lang="en-US" dirty="0" err="1"/>
              <a:t>CageNumber</a:t>
            </a:r>
            <a:r>
              <a:rPr lang="en-US" dirty="0"/>
              <a:t> and Mouse</a:t>
            </a:r>
            <a:endParaRPr lang="en-US" i="1"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248ABE54-8FE6-EE8D-CC24-F6025A71416F}"/>
              </a:ext>
            </a:extLst>
          </p:cNvPr>
          <p:cNvPicPr>
            <a:picLocks noChangeAspect="1"/>
          </p:cNvPicPr>
          <p:nvPr/>
        </p:nvPicPr>
        <p:blipFill>
          <a:blip r:embed="rId3"/>
          <a:stretch>
            <a:fillRect/>
          </a:stretch>
        </p:blipFill>
        <p:spPr>
          <a:xfrm>
            <a:off x="519703" y="2243096"/>
            <a:ext cx="5576297" cy="3516396"/>
          </a:xfrm>
          <a:prstGeom prst="rect">
            <a:avLst/>
          </a:prstGeom>
        </p:spPr>
      </p:pic>
    </p:spTree>
    <p:extLst>
      <p:ext uri="{BB962C8B-B14F-4D97-AF65-F5344CB8AC3E}">
        <p14:creationId xmlns:p14="http://schemas.microsoft.com/office/powerpoint/2010/main" val="23433680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A5226-7E36-5CEE-090E-01FBCACD3D2B}"/>
              </a:ext>
            </a:extLst>
          </p:cNvPr>
          <p:cNvSpPr>
            <a:spLocks noGrp="1"/>
          </p:cNvSpPr>
          <p:nvPr>
            <p:ph type="title"/>
          </p:nvPr>
        </p:nvSpPr>
        <p:spPr/>
        <p:txBody>
          <a:bodyPr/>
          <a:lstStyle/>
          <a:p>
            <a:r>
              <a:rPr lang="en-US" dirty="0"/>
              <a:t>Beta Diversity</a:t>
            </a:r>
          </a:p>
        </p:txBody>
      </p:sp>
      <p:sp>
        <p:nvSpPr>
          <p:cNvPr id="3" name="Content Placeholder 2">
            <a:extLst>
              <a:ext uri="{FF2B5EF4-FFF2-40B4-BE49-F238E27FC236}">
                <a16:creationId xmlns:a16="http://schemas.microsoft.com/office/drawing/2014/main" id="{B59961B6-DDCB-A16E-95EC-BB933E291325}"/>
              </a:ext>
            </a:extLst>
          </p:cNvPr>
          <p:cNvSpPr>
            <a:spLocks noGrp="1"/>
          </p:cNvSpPr>
          <p:nvPr>
            <p:ph idx="1"/>
          </p:nvPr>
        </p:nvSpPr>
        <p:spPr>
          <a:xfrm>
            <a:off x="6700344" y="1825625"/>
            <a:ext cx="4653455" cy="4351338"/>
          </a:xfrm>
        </p:spPr>
        <p:txBody>
          <a:bodyPr/>
          <a:lstStyle/>
          <a:p>
            <a:pPr marL="0" indent="0">
              <a:buNone/>
            </a:pPr>
            <a:r>
              <a:rPr lang="en-US" i="1" dirty="0"/>
              <a:t>Hypothesis: There is a difference in beta diversity between Bacteroides groups.</a:t>
            </a:r>
          </a:p>
          <a:p>
            <a:pPr marL="0" indent="0">
              <a:buNone/>
            </a:pPr>
            <a:endParaRPr lang="en-US" i="1" dirty="0"/>
          </a:p>
          <a:p>
            <a:pPr marL="0" indent="0">
              <a:buNone/>
            </a:pPr>
            <a:r>
              <a:rPr lang="en-US" dirty="0"/>
              <a:t>PERMANOVA</a:t>
            </a:r>
          </a:p>
        </p:txBody>
      </p:sp>
      <p:pic>
        <p:nvPicPr>
          <p:cNvPr id="4" name="Picture 3">
            <a:extLst>
              <a:ext uri="{FF2B5EF4-FFF2-40B4-BE49-F238E27FC236}">
                <a16:creationId xmlns:a16="http://schemas.microsoft.com/office/drawing/2014/main" id="{1029181C-245B-4593-8DC6-1C8564DFACC1}"/>
              </a:ext>
            </a:extLst>
          </p:cNvPr>
          <p:cNvPicPr>
            <a:picLocks noChangeAspect="1"/>
          </p:cNvPicPr>
          <p:nvPr/>
        </p:nvPicPr>
        <p:blipFill>
          <a:blip r:embed="rId2"/>
          <a:stretch>
            <a:fillRect/>
          </a:stretch>
        </p:blipFill>
        <p:spPr>
          <a:xfrm>
            <a:off x="838200" y="2452913"/>
            <a:ext cx="5657754" cy="3652611"/>
          </a:xfrm>
          <a:prstGeom prst="rect">
            <a:avLst/>
          </a:prstGeom>
        </p:spPr>
      </p:pic>
    </p:spTree>
    <p:extLst>
      <p:ext uri="{BB962C8B-B14F-4D97-AF65-F5344CB8AC3E}">
        <p14:creationId xmlns:p14="http://schemas.microsoft.com/office/powerpoint/2010/main" val="340967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5E8D-A201-8A98-4CCA-153F19092380}"/>
              </a:ext>
            </a:extLst>
          </p:cNvPr>
          <p:cNvSpPr>
            <a:spLocks noGrp="1"/>
          </p:cNvSpPr>
          <p:nvPr>
            <p:ph type="title"/>
          </p:nvPr>
        </p:nvSpPr>
        <p:spPr/>
        <p:txBody>
          <a:bodyPr/>
          <a:lstStyle/>
          <a:p>
            <a:r>
              <a:rPr lang="en-US"/>
              <a:t>Relative abundance</a:t>
            </a:r>
            <a:endParaRPr lang="en-US" dirty="0"/>
          </a:p>
        </p:txBody>
      </p:sp>
      <p:pic>
        <p:nvPicPr>
          <p:cNvPr id="4" name="Picture 3">
            <a:extLst>
              <a:ext uri="{FF2B5EF4-FFF2-40B4-BE49-F238E27FC236}">
                <a16:creationId xmlns:a16="http://schemas.microsoft.com/office/drawing/2014/main" id="{E1F997ED-7518-3074-8882-FB5B4461E53B}"/>
              </a:ext>
            </a:extLst>
          </p:cNvPr>
          <p:cNvPicPr>
            <a:picLocks noChangeAspect="1"/>
          </p:cNvPicPr>
          <p:nvPr/>
        </p:nvPicPr>
        <p:blipFill>
          <a:blip r:embed="rId2"/>
          <a:stretch>
            <a:fillRect/>
          </a:stretch>
        </p:blipFill>
        <p:spPr>
          <a:xfrm>
            <a:off x="545444" y="1690688"/>
            <a:ext cx="6718300" cy="4216400"/>
          </a:xfrm>
          <a:prstGeom prst="rect">
            <a:avLst/>
          </a:prstGeom>
        </p:spPr>
      </p:pic>
    </p:spTree>
    <p:extLst>
      <p:ext uri="{BB962C8B-B14F-4D97-AF65-F5344CB8AC3E}">
        <p14:creationId xmlns:p14="http://schemas.microsoft.com/office/powerpoint/2010/main" val="3329377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892F-65F8-FE77-D5B7-21DEF97EB789}"/>
              </a:ext>
            </a:extLst>
          </p:cNvPr>
          <p:cNvSpPr>
            <a:spLocks noGrp="1"/>
          </p:cNvSpPr>
          <p:nvPr>
            <p:ph type="title"/>
          </p:nvPr>
        </p:nvSpPr>
        <p:spPr/>
        <p:txBody>
          <a:bodyPr/>
          <a:lstStyle/>
          <a:p>
            <a:r>
              <a:rPr lang="en-US" dirty="0"/>
              <a:t>Random Forest Model</a:t>
            </a:r>
          </a:p>
        </p:txBody>
      </p:sp>
      <p:pic>
        <p:nvPicPr>
          <p:cNvPr id="6" name="Picture 5">
            <a:extLst>
              <a:ext uri="{FF2B5EF4-FFF2-40B4-BE49-F238E27FC236}">
                <a16:creationId xmlns:a16="http://schemas.microsoft.com/office/drawing/2014/main" id="{E7816EC4-9402-A9A6-0F51-185E07FEF2B8}"/>
              </a:ext>
            </a:extLst>
          </p:cNvPr>
          <p:cNvPicPr>
            <a:picLocks noChangeAspect="1"/>
          </p:cNvPicPr>
          <p:nvPr/>
        </p:nvPicPr>
        <p:blipFill>
          <a:blip r:embed="rId2"/>
          <a:stretch>
            <a:fillRect/>
          </a:stretch>
        </p:blipFill>
        <p:spPr>
          <a:xfrm>
            <a:off x="838200" y="2198792"/>
            <a:ext cx="9995244" cy="1903068"/>
          </a:xfrm>
          <a:prstGeom prst="rect">
            <a:avLst/>
          </a:prstGeom>
        </p:spPr>
      </p:pic>
    </p:spTree>
    <p:extLst>
      <p:ext uri="{BB962C8B-B14F-4D97-AF65-F5344CB8AC3E}">
        <p14:creationId xmlns:p14="http://schemas.microsoft.com/office/powerpoint/2010/main" val="497656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188DF-B6FA-6B3A-75E8-54F6198CAA41}"/>
              </a:ext>
            </a:extLst>
          </p:cNvPr>
          <p:cNvSpPr>
            <a:spLocks noGrp="1"/>
          </p:cNvSpPr>
          <p:nvPr>
            <p:ph type="title"/>
          </p:nvPr>
        </p:nvSpPr>
        <p:spPr/>
        <p:txBody>
          <a:bodyPr/>
          <a:lstStyle/>
          <a:p>
            <a:pPr algn="ctr"/>
            <a:r>
              <a:rPr lang="en-US" dirty="0">
                <a:latin typeface="Helvetica" pitchFamily="2" charset="0"/>
              </a:rPr>
              <a:t>Common Research Questions</a:t>
            </a:r>
          </a:p>
        </p:txBody>
      </p:sp>
      <p:pic>
        <p:nvPicPr>
          <p:cNvPr id="6" name="Picture 5">
            <a:extLst>
              <a:ext uri="{FF2B5EF4-FFF2-40B4-BE49-F238E27FC236}">
                <a16:creationId xmlns:a16="http://schemas.microsoft.com/office/drawing/2014/main" id="{68CF9DAC-3A8B-19E2-34D3-D10B4C92DC8D}"/>
              </a:ext>
            </a:extLst>
          </p:cNvPr>
          <p:cNvPicPr>
            <a:picLocks noChangeAspect="1"/>
          </p:cNvPicPr>
          <p:nvPr/>
        </p:nvPicPr>
        <p:blipFill>
          <a:blip r:embed="rId2"/>
          <a:stretch>
            <a:fillRect/>
          </a:stretch>
        </p:blipFill>
        <p:spPr>
          <a:xfrm>
            <a:off x="7010400" y="2280002"/>
            <a:ext cx="4978400" cy="3037534"/>
          </a:xfrm>
          <a:prstGeom prst="rect">
            <a:avLst/>
          </a:prstGeom>
        </p:spPr>
      </p:pic>
      <p:sp>
        <p:nvSpPr>
          <p:cNvPr id="8" name="Rectangle 7">
            <a:extLst>
              <a:ext uri="{FF2B5EF4-FFF2-40B4-BE49-F238E27FC236}">
                <a16:creationId xmlns:a16="http://schemas.microsoft.com/office/drawing/2014/main" id="{3A3A7442-2B37-3C41-BF75-9CA47FE4B2C1}"/>
              </a:ext>
            </a:extLst>
          </p:cNvPr>
          <p:cNvSpPr/>
          <p:nvPr/>
        </p:nvSpPr>
        <p:spPr>
          <a:xfrm>
            <a:off x="7010400" y="4758612"/>
            <a:ext cx="734008" cy="10263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AE498B9B-58D8-829B-2909-76D84F25401C}"/>
              </a:ext>
            </a:extLst>
          </p:cNvPr>
          <p:cNvSpPr txBox="1">
            <a:spLocks/>
          </p:cNvSpPr>
          <p:nvPr/>
        </p:nvSpPr>
        <p:spPr>
          <a:xfrm>
            <a:off x="838200" y="1825625"/>
            <a:ext cx="5937738"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374151"/>
                </a:solidFill>
                <a:latin typeface="Söhne"/>
              </a:rPr>
              <a:t>What is the composition of the microbiome in a particular environment or host?</a:t>
            </a:r>
          </a:p>
          <a:p>
            <a:pPr marL="0" indent="0">
              <a:buFont typeface="Arial" panose="020B0604020202020204" pitchFamily="34" charset="0"/>
              <a:buNone/>
            </a:pPr>
            <a:endParaRPr lang="en-US" dirty="0">
              <a:solidFill>
                <a:srgbClr val="374151"/>
              </a:solidFill>
              <a:latin typeface="Söhne"/>
            </a:endParaRPr>
          </a:p>
          <a:p>
            <a:pPr marL="0" indent="0">
              <a:buFont typeface="Arial" panose="020B0604020202020204" pitchFamily="34" charset="0"/>
              <a:buNone/>
            </a:pPr>
            <a:r>
              <a:rPr lang="en-US" dirty="0">
                <a:solidFill>
                  <a:srgbClr val="374151"/>
                </a:solidFill>
                <a:latin typeface="Söhne"/>
              </a:rPr>
              <a:t>How does the microbiome change in response to factors like fertilizers, increasing CO</a:t>
            </a:r>
            <a:r>
              <a:rPr lang="en-US" baseline="30000" dirty="0">
                <a:solidFill>
                  <a:srgbClr val="374151"/>
                </a:solidFill>
                <a:latin typeface="Söhne"/>
              </a:rPr>
              <a:t>2</a:t>
            </a:r>
            <a:r>
              <a:rPr lang="en-US" dirty="0">
                <a:solidFill>
                  <a:srgbClr val="374151"/>
                </a:solidFill>
                <a:latin typeface="Söhne"/>
              </a:rPr>
              <a:t> levels, diet, disease, or medication? Over time? </a:t>
            </a:r>
          </a:p>
          <a:p>
            <a:pPr marL="0" indent="0">
              <a:buFont typeface="Arial" panose="020B0604020202020204" pitchFamily="34" charset="0"/>
              <a:buNone/>
            </a:pPr>
            <a:endParaRPr lang="en-US" dirty="0">
              <a:solidFill>
                <a:srgbClr val="374151"/>
              </a:solidFill>
              <a:latin typeface="Söhne"/>
            </a:endParaRPr>
          </a:p>
          <a:p>
            <a:pPr marL="0" indent="0">
              <a:buFont typeface="Arial" panose="020B0604020202020204" pitchFamily="34" charset="0"/>
              <a:buNone/>
            </a:pPr>
            <a:r>
              <a:rPr lang="en-US" dirty="0">
                <a:solidFill>
                  <a:srgbClr val="374151"/>
                </a:solidFill>
                <a:latin typeface="Söhne"/>
              </a:rPr>
              <a:t>What functions do specific microorganisms or microbial communities perform within their ecosystems?</a:t>
            </a:r>
          </a:p>
        </p:txBody>
      </p:sp>
      <p:sp>
        <p:nvSpPr>
          <p:cNvPr id="13" name="Rectangle 12">
            <a:extLst>
              <a:ext uri="{FF2B5EF4-FFF2-40B4-BE49-F238E27FC236}">
                <a16:creationId xmlns:a16="http://schemas.microsoft.com/office/drawing/2014/main" id="{83BB044E-3C84-776D-D007-9CAF640AF8EB}"/>
              </a:ext>
            </a:extLst>
          </p:cNvPr>
          <p:cNvSpPr/>
          <p:nvPr/>
        </p:nvSpPr>
        <p:spPr>
          <a:xfrm>
            <a:off x="615820" y="3079102"/>
            <a:ext cx="6587413" cy="27805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6179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188DF-B6FA-6B3A-75E8-54F6198CAA41}"/>
              </a:ext>
            </a:extLst>
          </p:cNvPr>
          <p:cNvSpPr>
            <a:spLocks noGrp="1"/>
          </p:cNvSpPr>
          <p:nvPr>
            <p:ph type="title"/>
          </p:nvPr>
        </p:nvSpPr>
        <p:spPr/>
        <p:txBody>
          <a:bodyPr/>
          <a:lstStyle/>
          <a:p>
            <a:pPr algn="ctr"/>
            <a:r>
              <a:rPr lang="en-US" dirty="0">
                <a:latin typeface="Helvetica" pitchFamily="2" charset="0"/>
              </a:rPr>
              <a:t>Common Research Questions</a:t>
            </a:r>
          </a:p>
        </p:txBody>
      </p:sp>
      <p:sp>
        <p:nvSpPr>
          <p:cNvPr id="8" name="Rectangle 7">
            <a:extLst>
              <a:ext uri="{FF2B5EF4-FFF2-40B4-BE49-F238E27FC236}">
                <a16:creationId xmlns:a16="http://schemas.microsoft.com/office/drawing/2014/main" id="{3A3A7442-2B37-3C41-BF75-9CA47FE4B2C1}"/>
              </a:ext>
            </a:extLst>
          </p:cNvPr>
          <p:cNvSpPr/>
          <p:nvPr/>
        </p:nvSpPr>
        <p:spPr>
          <a:xfrm>
            <a:off x="7010400" y="4758612"/>
            <a:ext cx="734008" cy="10263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0DE05E2-F097-A7B4-004D-B461B6F1507A}"/>
              </a:ext>
            </a:extLst>
          </p:cNvPr>
          <p:cNvSpPr/>
          <p:nvPr/>
        </p:nvSpPr>
        <p:spPr>
          <a:xfrm>
            <a:off x="6775938" y="4945224"/>
            <a:ext cx="968470" cy="8397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A3F2833-7F3B-06AF-C93C-C208DA80A0CA}"/>
              </a:ext>
            </a:extLst>
          </p:cNvPr>
          <p:cNvPicPr>
            <a:picLocks noChangeAspect="1"/>
          </p:cNvPicPr>
          <p:nvPr/>
        </p:nvPicPr>
        <p:blipFill>
          <a:blip r:embed="rId2"/>
          <a:stretch>
            <a:fillRect/>
          </a:stretch>
        </p:blipFill>
        <p:spPr>
          <a:xfrm>
            <a:off x="6775938" y="2186895"/>
            <a:ext cx="5451560" cy="3178207"/>
          </a:xfrm>
          <a:prstGeom prst="rect">
            <a:avLst/>
          </a:prstGeom>
        </p:spPr>
      </p:pic>
      <p:sp>
        <p:nvSpPr>
          <p:cNvPr id="14" name="Rectangle 13">
            <a:extLst>
              <a:ext uri="{FF2B5EF4-FFF2-40B4-BE49-F238E27FC236}">
                <a16:creationId xmlns:a16="http://schemas.microsoft.com/office/drawing/2014/main" id="{6DE48AAA-32B1-CF19-C98B-9F06E7A97EAE}"/>
              </a:ext>
            </a:extLst>
          </p:cNvPr>
          <p:cNvSpPr/>
          <p:nvPr/>
        </p:nvSpPr>
        <p:spPr>
          <a:xfrm>
            <a:off x="8749961" y="1825624"/>
            <a:ext cx="2297484" cy="10263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26F0BDEF-C78A-3E90-7E1C-4A111B8E025A}"/>
              </a:ext>
            </a:extLst>
          </p:cNvPr>
          <p:cNvSpPr txBox="1">
            <a:spLocks/>
          </p:cNvSpPr>
          <p:nvPr/>
        </p:nvSpPr>
        <p:spPr>
          <a:xfrm>
            <a:off x="838200" y="1825625"/>
            <a:ext cx="5937738"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374151"/>
                </a:solidFill>
                <a:latin typeface="Söhne"/>
              </a:rPr>
              <a:t>What is the composition of the microbiome in a particular environment or host?</a:t>
            </a:r>
          </a:p>
          <a:p>
            <a:pPr marL="0" indent="0">
              <a:buFont typeface="Arial" panose="020B0604020202020204" pitchFamily="34" charset="0"/>
              <a:buNone/>
            </a:pPr>
            <a:endParaRPr lang="en-US">
              <a:solidFill>
                <a:srgbClr val="374151"/>
              </a:solidFill>
              <a:latin typeface="Söhne"/>
            </a:endParaRPr>
          </a:p>
          <a:p>
            <a:pPr marL="0" indent="0">
              <a:buFont typeface="Arial" panose="020B0604020202020204" pitchFamily="34" charset="0"/>
              <a:buNone/>
            </a:pPr>
            <a:r>
              <a:rPr lang="en-US">
                <a:solidFill>
                  <a:srgbClr val="374151"/>
                </a:solidFill>
                <a:latin typeface="Söhne"/>
              </a:rPr>
              <a:t>How does the microbiome change in response to factors like fertilizers, increasing CO</a:t>
            </a:r>
            <a:r>
              <a:rPr lang="en-US" baseline="30000">
                <a:solidFill>
                  <a:srgbClr val="374151"/>
                </a:solidFill>
                <a:latin typeface="Söhne"/>
              </a:rPr>
              <a:t>2</a:t>
            </a:r>
            <a:r>
              <a:rPr lang="en-US">
                <a:solidFill>
                  <a:srgbClr val="374151"/>
                </a:solidFill>
                <a:latin typeface="Söhne"/>
              </a:rPr>
              <a:t> levels, diet, disease, or medication? Over time? </a:t>
            </a:r>
          </a:p>
          <a:p>
            <a:pPr marL="0" indent="0">
              <a:buFont typeface="Arial" panose="020B0604020202020204" pitchFamily="34" charset="0"/>
              <a:buNone/>
            </a:pPr>
            <a:endParaRPr lang="en-US">
              <a:solidFill>
                <a:srgbClr val="374151"/>
              </a:solidFill>
              <a:latin typeface="Söhne"/>
            </a:endParaRPr>
          </a:p>
          <a:p>
            <a:pPr marL="0" indent="0">
              <a:buFont typeface="Arial" panose="020B0604020202020204" pitchFamily="34" charset="0"/>
              <a:buNone/>
            </a:pPr>
            <a:r>
              <a:rPr lang="en-US">
                <a:solidFill>
                  <a:srgbClr val="374151"/>
                </a:solidFill>
                <a:latin typeface="Söhne"/>
              </a:rPr>
              <a:t>What functions do specific microorganisms or microbial communities perform within their ecosystems?</a:t>
            </a:r>
            <a:endParaRPr lang="en-US" dirty="0">
              <a:solidFill>
                <a:srgbClr val="374151"/>
              </a:solidFill>
              <a:latin typeface="Söhne"/>
            </a:endParaRPr>
          </a:p>
        </p:txBody>
      </p:sp>
      <p:sp>
        <p:nvSpPr>
          <p:cNvPr id="18" name="Rectangle 17">
            <a:extLst>
              <a:ext uri="{FF2B5EF4-FFF2-40B4-BE49-F238E27FC236}">
                <a16:creationId xmlns:a16="http://schemas.microsoft.com/office/drawing/2014/main" id="{8428D2BB-AB1B-9EB0-827B-D4737675F606}"/>
              </a:ext>
            </a:extLst>
          </p:cNvPr>
          <p:cNvSpPr/>
          <p:nvPr/>
        </p:nvSpPr>
        <p:spPr>
          <a:xfrm>
            <a:off x="422987" y="4581286"/>
            <a:ext cx="6587413" cy="13255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5780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188DF-B6FA-6B3A-75E8-54F6198CAA41}"/>
              </a:ext>
            </a:extLst>
          </p:cNvPr>
          <p:cNvSpPr>
            <a:spLocks noGrp="1"/>
          </p:cNvSpPr>
          <p:nvPr>
            <p:ph type="title"/>
          </p:nvPr>
        </p:nvSpPr>
        <p:spPr/>
        <p:txBody>
          <a:bodyPr/>
          <a:lstStyle/>
          <a:p>
            <a:pPr algn="ctr"/>
            <a:r>
              <a:rPr lang="en-US" dirty="0">
                <a:latin typeface="Helvetica" pitchFamily="2" charset="0"/>
              </a:rPr>
              <a:t>Common Research Questions</a:t>
            </a:r>
          </a:p>
        </p:txBody>
      </p:sp>
      <p:sp>
        <p:nvSpPr>
          <p:cNvPr id="3" name="Content Placeholder 2">
            <a:extLst>
              <a:ext uri="{FF2B5EF4-FFF2-40B4-BE49-F238E27FC236}">
                <a16:creationId xmlns:a16="http://schemas.microsoft.com/office/drawing/2014/main" id="{3DD4992F-6D79-5869-A86F-C4D6FA69EF74}"/>
              </a:ext>
            </a:extLst>
          </p:cNvPr>
          <p:cNvSpPr>
            <a:spLocks noGrp="1"/>
          </p:cNvSpPr>
          <p:nvPr>
            <p:ph idx="1"/>
          </p:nvPr>
        </p:nvSpPr>
        <p:spPr>
          <a:xfrm>
            <a:off x="838200" y="1825625"/>
            <a:ext cx="5937738" cy="4351338"/>
          </a:xfrm>
        </p:spPr>
        <p:txBody>
          <a:bodyPr>
            <a:normAutofit fontScale="92500" lnSpcReduction="20000"/>
          </a:bodyPr>
          <a:lstStyle/>
          <a:p>
            <a:pPr marL="0" indent="0" algn="l">
              <a:buNone/>
            </a:pPr>
            <a:r>
              <a:rPr lang="en-US" b="0" i="0" dirty="0">
                <a:solidFill>
                  <a:srgbClr val="374151"/>
                </a:solidFill>
                <a:effectLst/>
                <a:latin typeface="Söhne"/>
              </a:rPr>
              <a:t>What is the composition of the microbiome in a particular environment or host?</a:t>
            </a:r>
          </a:p>
          <a:p>
            <a:pPr marL="0" indent="0" algn="l">
              <a:buNone/>
            </a:pPr>
            <a:endParaRPr lang="en-US" b="0" i="0" dirty="0">
              <a:solidFill>
                <a:srgbClr val="374151"/>
              </a:solidFill>
              <a:effectLst/>
              <a:latin typeface="Söhne"/>
            </a:endParaRPr>
          </a:p>
          <a:p>
            <a:pPr marL="0" indent="0" algn="l">
              <a:buNone/>
            </a:pPr>
            <a:r>
              <a:rPr lang="en-US" b="0" i="0" dirty="0">
                <a:solidFill>
                  <a:srgbClr val="374151"/>
                </a:solidFill>
                <a:effectLst/>
                <a:latin typeface="Söhne"/>
              </a:rPr>
              <a:t>How does the microbiome change in response to factors like fertilizers, increasing CO</a:t>
            </a:r>
            <a:r>
              <a:rPr lang="en-US" b="0" i="0" baseline="30000" dirty="0">
                <a:solidFill>
                  <a:srgbClr val="374151"/>
                </a:solidFill>
                <a:effectLst/>
                <a:latin typeface="Söhne"/>
              </a:rPr>
              <a:t>2</a:t>
            </a:r>
            <a:r>
              <a:rPr lang="en-US" b="0" i="0" dirty="0">
                <a:solidFill>
                  <a:srgbClr val="374151"/>
                </a:solidFill>
                <a:effectLst/>
                <a:latin typeface="Söhne"/>
              </a:rPr>
              <a:t> levels, diet, disease, or medication? Over time? </a:t>
            </a:r>
          </a:p>
          <a:p>
            <a:pPr marL="0" indent="0" algn="l">
              <a:buNone/>
            </a:pPr>
            <a:endParaRPr lang="en-US" b="0" i="0" dirty="0">
              <a:solidFill>
                <a:srgbClr val="374151"/>
              </a:solidFill>
              <a:effectLst/>
              <a:latin typeface="Söhne"/>
            </a:endParaRPr>
          </a:p>
          <a:p>
            <a:pPr marL="0" indent="0" algn="l">
              <a:buNone/>
            </a:pPr>
            <a:r>
              <a:rPr lang="en-US" b="0" i="0" dirty="0">
                <a:solidFill>
                  <a:srgbClr val="374151"/>
                </a:solidFill>
                <a:effectLst/>
                <a:latin typeface="Söhne"/>
              </a:rPr>
              <a:t>What functions do specific microorganisms or microbial communities perform within their ecosystems?</a:t>
            </a:r>
          </a:p>
        </p:txBody>
      </p:sp>
      <p:sp>
        <p:nvSpPr>
          <p:cNvPr id="8" name="Rectangle 7">
            <a:extLst>
              <a:ext uri="{FF2B5EF4-FFF2-40B4-BE49-F238E27FC236}">
                <a16:creationId xmlns:a16="http://schemas.microsoft.com/office/drawing/2014/main" id="{3A3A7442-2B37-3C41-BF75-9CA47FE4B2C1}"/>
              </a:ext>
            </a:extLst>
          </p:cNvPr>
          <p:cNvSpPr/>
          <p:nvPr/>
        </p:nvSpPr>
        <p:spPr>
          <a:xfrm>
            <a:off x="7010400" y="4758612"/>
            <a:ext cx="734008" cy="10263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DE78C7F-E8F2-61A9-C4FD-B19AA94FE3C2}"/>
              </a:ext>
            </a:extLst>
          </p:cNvPr>
          <p:cNvPicPr>
            <a:picLocks noChangeAspect="1"/>
          </p:cNvPicPr>
          <p:nvPr/>
        </p:nvPicPr>
        <p:blipFill>
          <a:blip r:embed="rId2"/>
          <a:stretch>
            <a:fillRect/>
          </a:stretch>
        </p:blipFill>
        <p:spPr>
          <a:xfrm>
            <a:off x="6566027" y="1825625"/>
            <a:ext cx="5453195" cy="3787759"/>
          </a:xfrm>
          <a:prstGeom prst="rect">
            <a:avLst/>
          </a:prstGeom>
        </p:spPr>
      </p:pic>
    </p:spTree>
    <p:extLst>
      <p:ext uri="{BB962C8B-B14F-4D97-AF65-F5344CB8AC3E}">
        <p14:creationId xmlns:p14="http://schemas.microsoft.com/office/powerpoint/2010/main" val="67201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A60AA-DB36-A085-FD68-B98618842C89}"/>
              </a:ext>
            </a:extLst>
          </p:cNvPr>
          <p:cNvSpPr>
            <a:spLocks noGrp="1"/>
          </p:cNvSpPr>
          <p:nvPr>
            <p:ph type="title"/>
          </p:nvPr>
        </p:nvSpPr>
        <p:spPr/>
        <p:txBody>
          <a:bodyPr/>
          <a:lstStyle/>
          <a:p>
            <a:pPr algn="ctr"/>
            <a:r>
              <a:rPr lang="en-US" dirty="0">
                <a:latin typeface="Helvetica" pitchFamily="2" charset="0"/>
              </a:rPr>
              <a:t>Types of Data in Microbiome Research</a:t>
            </a:r>
          </a:p>
        </p:txBody>
      </p:sp>
      <p:pic>
        <p:nvPicPr>
          <p:cNvPr id="4" name="Picture 2">
            <a:extLst>
              <a:ext uri="{FF2B5EF4-FFF2-40B4-BE49-F238E27FC236}">
                <a16:creationId xmlns:a16="http://schemas.microsoft.com/office/drawing/2014/main" id="{69DF014B-7077-8F54-789B-3E25AC4F2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4962" y="1896880"/>
            <a:ext cx="6264781" cy="41784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8FE739-934D-DB16-70A0-71CA0E008585}"/>
              </a:ext>
            </a:extLst>
          </p:cNvPr>
          <p:cNvSpPr txBox="1"/>
          <p:nvPr/>
        </p:nvSpPr>
        <p:spPr>
          <a:xfrm>
            <a:off x="9875340" y="6550223"/>
            <a:ext cx="2316660" cy="307777"/>
          </a:xfrm>
          <a:prstGeom prst="rect">
            <a:avLst/>
          </a:prstGeom>
          <a:noFill/>
        </p:spPr>
        <p:txBody>
          <a:bodyPr wrap="none" rtlCol="0">
            <a:spAutoFit/>
          </a:bodyPr>
          <a:lstStyle/>
          <a:p>
            <a:pPr algn="ctr"/>
            <a:r>
              <a:rPr lang="en-US" sz="1400" dirty="0">
                <a:latin typeface="Helvetica" pitchFamily="2" charset="0"/>
              </a:rPr>
              <a:t>Happy Belly Bioinformatics</a:t>
            </a:r>
          </a:p>
        </p:txBody>
      </p:sp>
    </p:spTree>
    <p:extLst>
      <p:ext uri="{BB962C8B-B14F-4D97-AF65-F5344CB8AC3E}">
        <p14:creationId xmlns:p14="http://schemas.microsoft.com/office/powerpoint/2010/main" val="2027924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15382</TotalTime>
  <Words>4220</Words>
  <Application>Microsoft Macintosh PowerPoint</Application>
  <PresentationFormat>Widescreen</PresentationFormat>
  <Paragraphs>483</Paragraphs>
  <Slides>55</Slides>
  <Notes>37</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Arial</vt:lpstr>
      <vt:lpstr>Calibri</vt:lpstr>
      <vt:lpstr>Calibri Light</vt:lpstr>
      <vt:lpstr>Helvetica</vt:lpstr>
      <vt:lpstr>Lato</vt:lpstr>
      <vt:lpstr>NexusSans</vt:lpstr>
      <vt:lpstr>Söhne</vt:lpstr>
      <vt:lpstr>TwitterChirp</vt:lpstr>
      <vt:lpstr>Wingdings</vt:lpstr>
      <vt:lpstr>Office Theme</vt:lpstr>
      <vt:lpstr>Microbiome Analysis</vt:lpstr>
      <vt:lpstr>Microbiome Analysis</vt:lpstr>
      <vt:lpstr>Microbiome Analysis</vt:lpstr>
      <vt:lpstr>The Microbiome</vt:lpstr>
      <vt:lpstr>Common Research Questions</vt:lpstr>
      <vt:lpstr>Common Research Questions</vt:lpstr>
      <vt:lpstr>Common Research Questions</vt:lpstr>
      <vt:lpstr>Common Research Questions</vt:lpstr>
      <vt:lpstr>Types of Data in Microbiome Research</vt:lpstr>
      <vt:lpstr>Types of Data in Microbiome Research</vt:lpstr>
      <vt:lpstr>Types of Data in Microbiome Research</vt:lpstr>
      <vt:lpstr>Illustration of variable regions within the 16S rRNA gene</vt:lpstr>
      <vt:lpstr>OTUs vs ASVs</vt:lpstr>
      <vt:lpstr>ASVs vs OTUs</vt:lpstr>
      <vt:lpstr>Types of Data in Microbiome Research</vt:lpstr>
      <vt:lpstr>Designing Robust Microbiome Experiments</vt:lpstr>
      <vt:lpstr>Important Controls in Microbiome Experiments</vt:lpstr>
      <vt:lpstr>PowerPoint Presentation</vt:lpstr>
      <vt:lpstr>Spike-in Control</vt:lpstr>
      <vt:lpstr>Tools for Microbiome Data Analysis</vt:lpstr>
      <vt:lpstr>PowerPoint Presentation</vt:lpstr>
      <vt:lpstr>PowerPoint Presentation</vt:lpstr>
      <vt:lpstr>PowerPoint Presentation</vt:lpstr>
      <vt:lpstr>The role of Bacteroides in the  murine gut-lung axis</vt:lpstr>
      <vt:lpstr>The role of Bacteroides in the  murine gut-lung axis</vt:lpstr>
      <vt:lpstr>Intestinal supplementation of Bacteroides prevents  increase in proinflammatory cytokine levels</vt:lpstr>
      <vt:lpstr>Sample metadata</vt:lpstr>
      <vt:lpstr>Microbiome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Microbiome Analysis</vt:lpstr>
      <vt:lpstr>Building a phyloseq object</vt:lpstr>
      <vt:lpstr>Building a phyloseq object</vt:lpstr>
      <vt:lpstr>Building a phyloseq object</vt:lpstr>
      <vt:lpstr>PowerPoint Presentation</vt:lpstr>
      <vt:lpstr>PowerPoint Presentation</vt:lpstr>
      <vt:lpstr>Alpha diversity is a metric used to asses the  diversity within microbial communities</vt:lpstr>
      <vt:lpstr>Different Measures of Alpha Diversity</vt:lpstr>
      <vt:lpstr>Beta diversity is a metric used to asses the  diversity between microbial communities</vt:lpstr>
      <vt:lpstr>Beta diversity is a metric used to asses the  diversity between microbial communities</vt:lpstr>
      <vt:lpstr>Beta diversity is a metric used to asses the  diversity between microbial communities</vt:lpstr>
      <vt:lpstr>Beta diversity is a metric used to asses the  diversity between microbial communities</vt:lpstr>
      <vt:lpstr>Microbiome Analysis</vt:lpstr>
      <vt:lpstr>Alpha Diversity</vt:lpstr>
      <vt:lpstr>Beta Diversity</vt:lpstr>
      <vt:lpstr>Relative abundance</vt:lpstr>
      <vt:lpstr>Random Forest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Microbiome Analysis Part 1</dc:title>
  <dc:creator>Rebecca A. Valls</dc:creator>
  <cp:lastModifiedBy>Rebecca Ashley Valls</cp:lastModifiedBy>
  <cp:revision>30</cp:revision>
  <dcterms:created xsi:type="dcterms:W3CDTF">2023-03-31T15:25:55Z</dcterms:created>
  <dcterms:modified xsi:type="dcterms:W3CDTF">2025-07-06T21:18:52Z</dcterms:modified>
</cp:coreProperties>
</file>